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75"/>
  </p:notesMasterIdLst>
  <p:handoutMasterIdLst>
    <p:handoutMasterId r:id="rId76"/>
  </p:handoutMasterIdLst>
  <p:sldIdLst>
    <p:sldId id="263" r:id="rId2"/>
    <p:sldId id="279" r:id="rId3"/>
    <p:sldId id="405" r:id="rId4"/>
    <p:sldId id="259" r:id="rId5"/>
    <p:sldId id="260" r:id="rId6"/>
    <p:sldId id="394" r:id="rId7"/>
    <p:sldId id="376" r:id="rId8"/>
    <p:sldId id="422" r:id="rId9"/>
    <p:sldId id="276" r:id="rId10"/>
    <p:sldId id="415" r:id="rId11"/>
    <p:sldId id="261" r:id="rId12"/>
    <p:sldId id="395" r:id="rId13"/>
    <p:sldId id="377" r:id="rId14"/>
    <p:sldId id="423" r:id="rId15"/>
    <p:sldId id="404" r:id="rId16"/>
    <p:sldId id="416" r:id="rId17"/>
    <p:sldId id="262" r:id="rId18"/>
    <p:sldId id="357" r:id="rId19"/>
    <p:sldId id="358" r:id="rId20"/>
    <p:sldId id="359" r:id="rId21"/>
    <p:sldId id="396" r:id="rId22"/>
    <p:sldId id="386" r:id="rId23"/>
    <p:sldId id="424" r:id="rId24"/>
    <p:sldId id="280" r:id="rId25"/>
    <p:sldId id="417" r:id="rId26"/>
    <p:sldId id="360" r:id="rId27"/>
    <p:sldId id="397" r:id="rId28"/>
    <p:sldId id="387" r:id="rId29"/>
    <p:sldId id="425" r:id="rId30"/>
    <p:sldId id="282" r:id="rId31"/>
    <p:sldId id="418" r:id="rId32"/>
    <p:sldId id="367" r:id="rId33"/>
    <p:sldId id="361" r:id="rId34"/>
    <p:sldId id="398" r:id="rId35"/>
    <p:sldId id="388" r:id="rId36"/>
    <p:sldId id="426" r:id="rId37"/>
    <p:sldId id="283" r:id="rId38"/>
    <p:sldId id="419" r:id="rId39"/>
    <p:sldId id="362" r:id="rId40"/>
    <p:sldId id="399" r:id="rId41"/>
    <p:sldId id="389" r:id="rId42"/>
    <p:sldId id="427" r:id="rId43"/>
    <p:sldId id="284" r:id="rId44"/>
    <p:sldId id="411" r:id="rId45"/>
    <p:sldId id="368" r:id="rId46"/>
    <p:sldId id="363" r:id="rId47"/>
    <p:sldId id="400" r:id="rId48"/>
    <p:sldId id="390" r:id="rId49"/>
    <p:sldId id="428" r:id="rId50"/>
    <p:sldId id="286" r:id="rId51"/>
    <p:sldId id="420" r:id="rId52"/>
    <p:sldId id="364" r:id="rId53"/>
    <p:sldId id="401" r:id="rId54"/>
    <p:sldId id="391" r:id="rId55"/>
    <p:sldId id="429" r:id="rId56"/>
    <p:sldId id="287" r:id="rId57"/>
    <p:sldId id="413" r:id="rId58"/>
    <p:sldId id="369" r:id="rId59"/>
    <p:sldId id="365" r:id="rId60"/>
    <p:sldId id="402" r:id="rId61"/>
    <p:sldId id="392" r:id="rId62"/>
    <p:sldId id="430" r:id="rId63"/>
    <p:sldId id="289" r:id="rId64"/>
    <p:sldId id="421" r:id="rId65"/>
    <p:sldId id="366" r:id="rId66"/>
    <p:sldId id="403" r:id="rId67"/>
    <p:sldId id="393" r:id="rId68"/>
    <p:sldId id="431" r:id="rId69"/>
    <p:sldId id="370" r:id="rId70"/>
    <p:sldId id="372" r:id="rId71"/>
    <p:sldId id="373" r:id="rId72"/>
    <p:sldId id="371" r:id="rId73"/>
    <p:sldId id="374" r:id="rId7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76" autoAdjust="0"/>
    <p:restoredTop sz="86404" autoAdjust="0"/>
  </p:normalViewPr>
  <p:slideViewPr>
    <p:cSldViewPr snapToGrid="0" snapToObjects="1">
      <p:cViewPr varScale="1">
        <p:scale>
          <a:sx n="59" d="100"/>
          <a:sy n="59" d="100"/>
        </p:scale>
        <p:origin x="64" y="360"/>
      </p:cViewPr>
      <p:guideLst/>
    </p:cSldViewPr>
  </p:slideViewPr>
  <p:outlineViewPr>
    <p:cViewPr>
      <p:scale>
        <a:sx n="33" d="100"/>
        <a:sy n="33" d="100"/>
      </p:scale>
      <p:origin x="0" y="-32251"/>
    </p:cViewPr>
  </p:outlineViewPr>
  <p:notesTextViewPr>
    <p:cViewPr>
      <p:scale>
        <a:sx n="1" d="1"/>
        <a:sy n="1" d="1"/>
      </p:scale>
      <p:origin x="0" y="0"/>
    </p:cViewPr>
  </p:notesTextViewPr>
  <p:sorterViewPr>
    <p:cViewPr>
      <p:scale>
        <a:sx n="66" d="100"/>
        <a:sy n="66" d="100"/>
      </p:scale>
      <p:origin x="0" y="-12861"/>
    </p:cViewPr>
  </p:sorterViewPr>
  <p:notesViewPr>
    <p:cSldViewPr snapToGrid="0" snapToObjects="1" showGuides="1">
      <p:cViewPr>
        <p:scale>
          <a:sx n="100" d="100"/>
          <a:sy n="100" d="100"/>
        </p:scale>
        <p:origin x="5388" y="6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9E1F0C3D-4053-48D8-B06F-94B6184981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dirty="0">
              <a:latin typeface="メイリオ" panose="020B0604030504040204" pitchFamily="50" charset="-128"/>
              <a:ea typeface="メイリオ" panose="020B0604030504040204" pitchFamily="50" charset="-128"/>
            </a:endParaRPr>
          </a:p>
        </p:txBody>
      </p:sp>
      <p:sp>
        <p:nvSpPr>
          <p:cNvPr id="3" name="日付プレースホルダー 2">
            <a:extLst>
              <a:ext uri="{FF2B5EF4-FFF2-40B4-BE49-F238E27FC236}">
                <a16:creationId xmlns:a16="http://schemas.microsoft.com/office/drawing/2014/main" id="{52E88D1F-235D-4698-B72E-197D5CCF70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AB3072-3EAD-4E44-9854-C96E3011F967}" type="datetimeFigureOut">
              <a:rPr kumimoji="1" lang="ja-JP" altLang="en-US" smtClean="0">
                <a:latin typeface="メイリオ" panose="020B0604030504040204" pitchFamily="50" charset="-128"/>
                <a:ea typeface="メイリオ" panose="020B0604030504040204" pitchFamily="50" charset="-128"/>
              </a:rPr>
              <a:t>2021/5/6</a:t>
            </a:fld>
            <a:endParaRPr kumimoji="1" lang="ja-JP" altLang="en-US">
              <a:latin typeface="メイリオ" panose="020B0604030504040204" pitchFamily="50" charset="-128"/>
              <a:ea typeface="メイリオ" panose="020B0604030504040204" pitchFamily="50" charset="-128"/>
            </a:endParaRPr>
          </a:p>
        </p:txBody>
      </p:sp>
      <p:sp>
        <p:nvSpPr>
          <p:cNvPr id="4" name="フッター プレースホルダー 3">
            <a:extLst>
              <a:ext uri="{FF2B5EF4-FFF2-40B4-BE49-F238E27FC236}">
                <a16:creationId xmlns:a16="http://schemas.microsoft.com/office/drawing/2014/main" id="{1F797086-B791-42DA-8FBD-50AF4EF9C7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latin typeface="メイリオ" panose="020B0604030504040204" pitchFamily="50" charset="-128"/>
              <a:ea typeface="メイリオ" panose="020B0604030504040204" pitchFamily="50" charset="-128"/>
            </a:endParaRPr>
          </a:p>
        </p:txBody>
      </p:sp>
      <p:sp>
        <p:nvSpPr>
          <p:cNvPr id="5" name="スライド番号プレースホルダー 4">
            <a:extLst>
              <a:ext uri="{FF2B5EF4-FFF2-40B4-BE49-F238E27FC236}">
                <a16:creationId xmlns:a16="http://schemas.microsoft.com/office/drawing/2014/main" id="{3F11A8B9-2370-4590-B3A2-AFD5998FEF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54A40F-3EEF-42BF-BBE8-CE075F218188}" type="slidenum">
              <a:rPr kumimoji="1" lang="ja-JP" altLang="en-US" sz="2000" smtClean="0">
                <a:latin typeface="メイリオ" panose="020B0604030504040204" pitchFamily="50" charset="-128"/>
                <a:ea typeface="メイリオ" panose="020B0604030504040204" pitchFamily="50" charset="-128"/>
              </a:rPr>
              <a:t>‹#›</a:t>
            </a:fld>
            <a:endParaRPr kumimoji="1"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840124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メイリオ" panose="020B0604030504040204" pitchFamily="50" charset="-128"/>
                <a:ea typeface="メイリオ" panose="020B0604030504040204" pitchFamily="50" charset="-128"/>
              </a:defRPr>
            </a:lvl1pPr>
          </a:lstStyle>
          <a:p>
            <a:endParaRPr lang="ja-JP" altLang="en-US" dirty="0"/>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メイリオ" panose="020B0604030504040204" pitchFamily="50" charset="-128"/>
                <a:ea typeface="メイリオ" panose="020B0604030504040204" pitchFamily="50" charset="-128"/>
              </a:defRPr>
            </a:lvl1pPr>
          </a:lstStyle>
          <a:p>
            <a:fld id="{035BCD21-C3D9-BF4A-88B3-97AD34AAD1CD}" type="datetimeFigureOut">
              <a:rPr lang="ja-JP" altLang="en-US" smtClean="0"/>
              <a:pPr/>
              <a:t>2021/5/6</a:t>
            </a:fld>
            <a:endParaRPr lang="ja-JP" altLang="en-US" dirty="0"/>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メイリオ" panose="020B0604030504040204" pitchFamily="50" charset="-128"/>
                <a:ea typeface="メイリオ"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2000">
                <a:latin typeface="メイリオ" panose="020B0604030504040204" pitchFamily="50" charset="-128"/>
                <a:ea typeface="メイリオ" panose="020B0604030504040204" pitchFamily="50" charset="-128"/>
              </a:defRPr>
            </a:lvl1pPr>
          </a:lstStyle>
          <a:p>
            <a:fld id="{B1D34137-EAE0-D040-827A-470C1008D7B7}" type="slidenum">
              <a:rPr lang="ja-JP" altLang="en-US" smtClean="0"/>
              <a:pPr/>
              <a:t>‹#›</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01034516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1pPr>
    <a:lvl2pPr marL="4572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2pPr>
    <a:lvl3pPr marL="9144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3pPr>
    <a:lvl4pPr marL="13716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4pPr>
    <a:lvl5pPr marL="1828800" algn="l" defTabSz="914400" rtl="0" eaLnBrk="1" latinLnBrk="0" hangingPunct="1">
      <a:defRPr kumimoji="1" sz="1200" kern="1200">
        <a:solidFill>
          <a:schemeClr val="tx1"/>
        </a:solidFill>
        <a:latin typeface="メイリオ" panose="020B0604030504040204" pitchFamily="50" charset="-128"/>
        <a:ea typeface="メイリオ" panose="020B0604030504040204" pitchFamily="50"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localhost:58401/localizedMapping_B90BDB05-F70E-4B0B-8CEA-031DCF197215/ja/editor/page.html?Path=blocks/LEGO/Wait.html"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このプログラムは、インテリジェント ブロック ステータス ライトをオレンジ色でオンにし、カラー センサーが </a:t>
            </a:r>
            <a:r>
              <a:rPr lang="en-US" altLang="ja-JP" dirty="0"/>
              <a:t>50 </a:t>
            </a:r>
            <a:r>
              <a:rPr lang="ja-JP" altLang="en-US" dirty="0"/>
              <a:t>を超える周辺の光の強さを検出すればそのオンとオフのパルスを発信します。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002EB6-2EA8-4A95-B08C-CB1BA764D6B4}" type="slidenum">
              <a:rPr kumimoji="1" lang="ja-JP" altLang="en-US" smtClean="0"/>
              <a:t>2</a:t>
            </a:fld>
            <a:endParaRPr kumimoji="1" lang="ja-JP" altLang="en-US"/>
          </a:p>
        </p:txBody>
      </p:sp>
    </p:spTree>
    <p:extLst>
      <p:ext uri="{BB962C8B-B14F-4D97-AF65-F5344CB8AC3E}">
        <p14:creationId xmlns:p14="http://schemas.microsoft.com/office/powerpoint/2010/main" val="1262954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ロボットを直進させて手でタッチセンサに触れるとその場で止まるプログラム</a:t>
            </a:r>
            <a:endParaRPr kumimoji="1" lang="en-US" altLang="ja-JP" dirty="0"/>
          </a:p>
          <a:p>
            <a:endParaRPr kumimoji="1" lang="ja-JP" altLang="en-US" dirty="0"/>
          </a:p>
          <a:p>
            <a:r>
              <a:rPr kumimoji="1" lang="ja-JP" altLang="en-US" dirty="0"/>
              <a:t>このプログラムでは、ロボットは前方に動きます。タッチ センサーが押されると、ロボットは停止します。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002EB6-2EA8-4A95-B08C-CB1BA764D6B4}" type="slidenum">
              <a:rPr kumimoji="1" lang="ja-JP" altLang="en-US" smtClean="0"/>
              <a:t>9</a:t>
            </a:fld>
            <a:endParaRPr kumimoji="1" lang="ja-JP" altLang="en-US"/>
          </a:p>
        </p:txBody>
      </p:sp>
    </p:spTree>
    <p:extLst>
      <p:ext uri="{BB962C8B-B14F-4D97-AF65-F5344CB8AC3E}">
        <p14:creationId xmlns:p14="http://schemas.microsoft.com/office/powerpoint/2010/main" val="173039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このプログラムは、インテリジェント ブロック ステータス ライトをオレンジ色でオンにし、カラー センサーが </a:t>
            </a:r>
            <a:r>
              <a:rPr lang="en-US" altLang="ja-JP" dirty="0"/>
              <a:t>50 </a:t>
            </a:r>
            <a:r>
              <a:rPr lang="ja-JP" altLang="en-US" dirty="0"/>
              <a:t>を超える周辺の光の強さを検出すればそのオンとオフのパルスを発信します。</a:t>
            </a:r>
          </a:p>
          <a:p>
            <a:endParaRPr kumimoji="1" lang="ja-JP" altLang="en-US" dirty="0"/>
          </a:p>
        </p:txBody>
      </p:sp>
      <p:sp>
        <p:nvSpPr>
          <p:cNvPr id="4" name="スライド番号プレースホルダー 3"/>
          <p:cNvSpPr>
            <a:spLocks noGrp="1"/>
          </p:cNvSpPr>
          <p:nvPr>
            <p:ph type="sldNum" sz="quarter" idx="10"/>
          </p:nvPr>
        </p:nvSpPr>
        <p:spPr/>
        <p:txBody>
          <a:bodyPr/>
          <a:lstStyle/>
          <a:p>
            <a:fld id="{F2002EB6-2EA8-4A95-B08C-CB1BA764D6B4}" type="slidenum">
              <a:rPr kumimoji="1" lang="ja-JP" altLang="en-US" smtClean="0"/>
              <a:t>15</a:t>
            </a:fld>
            <a:endParaRPr kumimoji="1" lang="ja-JP" altLang="en-US"/>
          </a:p>
        </p:txBody>
      </p:sp>
    </p:spTree>
    <p:extLst>
      <p:ext uri="{BB962C8B-B14F-4D97-AF65-F5344CB8AC3E}">
        <p14:creationId xmlns:p14="http://schemas.microsoft.com/office/powerpoint/2010/main" val="1262954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200" b="0" i="0" kern="1200" dirty="0">
                <a:solidFill>
                  <a:schemeClr val="tx1"/>
                </a:solidFill>
                <a:effectLst/>
                <a:latin typeface="+mn-lt"/>
                <a:ea typeface="+mn-ea"/>
                <a:cs typeface="+mn-cs"/>
              </a:rPr>
              <a:t>このプログラムにより、ロボットはカラー センサーが黒色を検知するまで駆動し、それが済むと停止します。このプログラムは、「カラー センサー </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比較 </a:t>
            </a:r>
            <a:r>
              <a:rPr kumimoji="1" lang="en-US" altLang="ja-JP" sz="1200" b="0" i="0" kern="1200" dirty="0">
                <a:solidFill>
                  <a:schemeClr val="tx1"/>
                </a:solidFill>
                <a:effectLst/>
                <a:latin typeface="+mn-lt"/>
                <a:ea typeface="+mn-ea"/>
                <a:cs typeface="+mn-cs"/>
              </a:rPr>
              <a:t>- </a:t>
            </a:r>
            <a:r>
              <a:rPr kumimoji="1" lang="ja-JP" altLang="en-US" sz="1200" b="0" i="0" kern="1200" dirty="0">
                <a:solidFill>
                  <a:schemeClr val="tx1"/>
                </a:solidFill>
                <a:effectLst/>
                <a:latin typeface="+mn-lt"/>
                <a:ea typeface="+mn-ea"/>
                <a:cs typeface="+mn-cs"/>
              </a:rPr>
              <a:t>反射光の強さ」モードの</a:t>
            </a:r>
            <a:r>
              <a:rPr kumimoji="1" lang="ja-JP" altLang="en-US" sz="1200" b="0" i="0" u="none" strike="noStrike" kern="1200" dirty="0">
                <a:solidFill>
                  <a:schemeClr val="tx1"/>
                </a:solidFill>
                <a:effectLst/>
                <a:latin typeface="+mn-lt"/>
                <a:ea typeface="+mn-ea"/>
                <a:cs typeface="+mn-cs"/>
                <a:hlinkClick r:id="rId3"/>
              </a:rPr>
              <a:t>待機</a:t>
            </a:r>
            <a:r>
              <a:rPr kumimoji="1" lang="ja-JP" altLang="en-US" sz="1200" b="0" i="0" kern="1200" dirty="0">
                <a:solidFill>
                  <a:schemeClr val="tx1"/>
                </a:solidFill>
                <a:effectLst/>
                <a:latin typeface="+mn-lt"/>
                <a:ea typeface="+mn-ea"/>
                <a:cs typeface="+mn-cs"/>
              </a:rPr>
              <a:t>ブロックを使って、検出された光の強さが </a:t>
            </a:r>
            <a:r>
              <a:rPr kumimoji="1" lang="en-US" altLang="ja-JP" sz="1200" b="0" i="0" kern="1200" dirty="0">
                <a:solidFill>
                  <a:schemeClr val="tx1"/>
                </a:solidFill>
                <a:effectLst/>
                <a:latin typeface="+mn-lt"/>
                <a:ea typeface="+mn-ea"/>
                <a:cs typeface="+mn-cs"/>
              </a:rPr>
              <a:t>50 </a:t>
            </a:r>
            <a:r>
              <a:rPr kumimoji="1" lang="ja-JP" altLang="en-US" sz="1200" b="0" i="0" kern="1200" dirty="0">
                <a:solidFill>
                  <a:schemeClr val="tx1"/>
                </a:solidFill>
                <a:effectLst/>
                <a:latin typeface="+mn-lt"/>
                <a:ea typeface="+mn-ea"/>
                <a:cs typeface="+mn-cs"/>
              </a:rPr>
              <a:t>％未満になるまで待機します。</a:t>
            </a:r>
            <a:endParaRPr kumimoji="1" lang="ja-JP" altLang="en-US" dirty="0"/>
          </a:p>
        </p:txBody>
      </p:sp>
      <p:sp>
        <p:nvSpPr>
          <p:cNvPr id="4" name="スライド番号プレースホルダー 3"/>
          <p:cNvSpPr>
            <a:spLocks noGrp="1"/>
          </p:cNvSpPr>
          <p:nvPr>
            <p:ph type="sldNum" sz="quarter" idx="10"/>
          </p:nvPr>
        </p:nvSpPr>
        <p:spPr/>
        <p:txBody>
          <a:bodyPr/>
          <a:lstStyle/>
          <a:p>
            <a:fld id="{F2002EB6-2EA8-4A95-B08C-CB1BA764D6B4}" type="slidenum">
              <a:rPr kumimoji="1" lang="ja-JP" altLang="en-US" smtClean="0"/>
              <a:t>24</a:t>
            </a:fld>
            <a:endParaRPr kumimoji="1" lang="ja-JP" altLang="en-US"/>
          </a:p>
        </p:txBody>
      </p:sp>
    </p:spTree>
    <p:extLst>
      <p:ext uri="{BB962C8B-B14F-4D97-AF65-F5344CB8AC3E}">
        <p14:creationId xmlns:p14="http://schemas.microsoft.com/office/powerpoint/2010/main" val="23560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書籍には記載していない内容</a:t>
            </a:r>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69</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71150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書籍には記載していないプログラム</a:t>
            </a:r>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70</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838856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書籍には記載していないプログラム</a:t>
            </a:r>
          </a:p>
          <a:p>
            <a:endParaRPr kumimoji="1" lang="ja-JP" altLang="en-US" dirty="0"/>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71</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74542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書籍には記載していない内容</a:t>
            </a:r>
          </a:p>
          <a:p>
            <a:endParaRPr kumimoji="1" lang="ja-JP" altLang="en-US" dirty="0"/>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72</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344162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書籍には記載していないプログラム</a:t>
            </a:r>
          </a:p>
          <a:p>
            <a:endParaRPr kumimoji="1" lang="ja-JP" altLang="en-US" dirty="0"/>
          </a:p>
        </p:txBody>
      </p:sp>
      <p:sp>
        <p:nvSpPr>
          <p:cNvPr id="4" name="スライド番号プレースホルダー 3"/>
          <p:cNvSpPr>
            <a:spLocks noGrp="1"/>
          </p:cNvSpPr>
          <p:nvPr>
            <p:ph type="sldNum" sz="quarter" idx="5"/>
          </p:nvPr>
        </p:nvSpPr>
        <p:spPr/>
        <p:txBody>
          <a:bodyPr/>
          <a:lstStyle/>
          <a:p>
            <a:fld id="{B1D34137-EAE0-D040-827A-470C1008D7B7}" type="slidenum">
              <a:rPr lang="ja-JP" altLang="en-US" smtClean="0"/>
              <a:pPr/>
              <a:t>73</a:t>
            </a:fld>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858921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4400" y="2344177"/>
            <a:ext cx="10363200" cy="1470025"/>
          </a:xfrm>
        </p:spPr>
        <p:txBody>
          <a:bodyPr>
            <a:normAutofit/>
          </a:bodyPr>
          <a:lstStyle>
            <a:lvl1pPr>
              <a:defRPr sz="4800" b="1"/>
            </a:lvl1pPr>
          </a:lstStyle>
          <a:p>
            <a:r>
              <a:rPr kumimoji="1" lang="ja-JP" altLang="en-US" dirty="0"/>
              <a:t>マスター タイトルの書式設定</a:t>
            </a:r>
          </a:p>
        </p:txBody>
      </p:sp>
      <p:sp>
        <p:nvSpPr>
          <p:cNvPr id="3" name="サブタイトル 2"/>
          <p:cNvSpPr>
            <a:spLocks noGrp="1"/>
          </p:cNvSpPr>
          <p:nvPr>
            <p:ph type="subTitle" idx="1"/>
          </p:nvPr>
        </p:nvSpPr>
        <p:spPr>
          <a:xfrm>
            <a:off x="1828800" y="4099951"/>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kumimoji="1" lang="ja-JP" altLang="en-US"/>
              <a:t>マスター サブタイトルの書式設定</a:t>
            </a:r>
          </a:p>
        </p:txBody>
      </p:sp>
      <p:pic>
        <p:nvPicPr>
          <p:cNvPr id="5" name="図 4">
            <a:extLst>
              <a:ext uri="{FF2B5EF4-FFF2-40B4-BE49-F238E27FC236}">
                <a16:creationId xmlns:a16="http://schemas.microsoft.com/office/drawing/2014/main" id="{8F85AD04-BA21-6B4E-9F6B-9E5607B3B120}"/>
              </a:ext>
            </a:extLst>
          </p:cNvPr>
          <p:cNvPicPr>
            <a:picLocks noChangeAspect="1"/>
          </p:cNvPicPr>
          <p:nvPr userDrawn="1"/>
        </p:nvPicPr>
        <p:blipFill>
          <a:blip r:embed="rId2"/>
          <a:stretch>
            <a:fillRect/>
          </a:stretch>
        </p:blipFill>
        <p:spPr>
          <a:xfrm>
            <a:off x="9080500" y="4089400"/>
            <a:ext cx="3111500" cy="2768600"/>
          </a:xfrm>
          <a:prstGeom prst="rect">
            <a:avLst/>
          </a:prstGeom>
        </p:spPr>
      </p:pic>
      <p:sp>
        <p:nvSpPr>
          <p:cNvPr id="6" name="スライド番号プレースホルダー 5">
            <a:extLst>
              <a:ext uri="{FF2B5EF4-FFF2-40B4-BE49-F238E27FC236}">
                <a16:creationId xmlns:a16="http://schemas.microsoft.com/office/drawing/2014/main" id="{D8C78100-FCD0-4AB3-8571-E9F333F636C5}"/>
              </a:ext>
            </a:extLst>
          </p:cNvPr>
          <p:cNvSpPr>
            <a:spLocks noGrp="1"/>
          </p:cNvSpPr>
          <p:nvPr>
            <p:ph type="sldNum" sz="quarter" idx="10"/>
          </p:nvPr>
        </p:nvSpPr>
        <p:spPr/>
        <p:txBody>
          <a:body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526037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kumimoji="1" lang="ja-JP" altLang="en-US"/>
              <a:t>マスター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kumimoji="1" lang="ja-JP" altLang="en-US"/>
              <a:t>マスター テキストの書式設定</a:t>
            </a:r>
          </a:p>
        </p:txBody>
      </p:sp>
      <p:sp>
        <p:nvSpPr>
          <p:cNvPr id="7" name="スライド番号プレースホルダ 5">
            <a:extLst>
              <a:ext uri="{FF2B5EF4-FFF2-40B4-BE49-F238E27FC236}">
                <a16:creationId xmlns:a16="http://schemas.microsoft.com/office/drawing/2014/main" id="{352373C1-99CD-F146-9A95-64CC47B0B365}"/>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2789675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 name="コンテンツ プレースホルダ 2"/>
          <p:cNvSpPr>
            <a:spLocks noGrp="1"/>
          </p:cNvSpPr>
          <p:nvPr>
            <p:ph idx="1"/>
          </p:nvPr>
        </p:nvSpPr>
        <p:spPr>
          <a:xfrm>
            <a:off x="335360" y="1100889"/>
            <a:ext cx="11617291" cy="5554554"/>
          </a:xfrm>
        </p:spPr>
        <p:txBody>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
        <p:nvSpPr>
          <p:cNvPr id="7" name="タイトル 6">
            <a:extLst>
              <a:ext uri="{FF2B5EF4-FFF2-40B4-BE49-F238E27FC236}">
                <a16:creationId xmlns:a16="http://schemas.microsoft.com/office/drawing/2014/main" id="{53CA428E-F521-1846-A125-C846684BF4B2}"/>
              </a:ext>
            </a:extLst>
          </p:cNvPr>
          <p:cNvSpPr>
            <a:spLocks noGrp="1"/>
          </p:cNvSpPr>
          <p:nvPr>
            <p:ph type="title"/>
          </p:nvPr>
        </p:nvSpPr>
        <p:spPr>
          <a:xfrm>
            <a:off x="335360" y="87036"/>
            <a:ext cx="11617291" cy="869475"/>
          </a:xfrm>
        </p:spPr>
        <p:txBody>
          <a:bodyPr>
            <a:normAutofit/>
          </a:bodyPr>
          <a:lstStyle>
            <a:lvl1pPr>
              <a:defRPr sz="4000"/>
            </a:lvl1pPr>
          </a:lstStyle>
          <a:p>
            <a:r>
              <a:rPr kumimoji="1" lang="ja-JP" altLang="en-US" dirty="0"/>
              <a:t>マスター タイトルの書式設定</a:t>
            </a:r>
          </a:p>
        </p:txBody>
      </p:sp>
    </p:spTree>
    <p:extLst>
      <p:ext uri="{BB962C8B-B14F-4D97-AF65-F5344CB8AC3E}">
        <p14:creationId xmlns:p14="http://schemas.microsoft.com/office/powerpoint/2010/main" val="3523153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8" name="タイトル 6">
            <a:extLst>
              <a:ext uri="{FF2B5EF4-FFF2-40B4-BE49-F238E27FC236}">
                <a16:creationId xmlns:a16="http://schemas.microsoft.com/office/drawing/2014/main" id="{3CB8FA5C-3343-A643-99F8-4DD4A3930904}"/>
              </a:ext>
            </a:extLst>
          </p:cNvPr>
          <p:cNvSpPr>
            <a:spLocks noGrp="1"/>
          </p:cNvSpPr>
          <p:nvPr>
            <p:ph type="title"/>
          </p:nvPr>
        </p:nvSpPr>
        <p:spPr>
          <a:xfrm>
            <a:off x="335360" y="81020"/>
            <a:ext cx="11617291" cy="648183"/>
          </a:xfrm>
        </p:spPr>
        <p:txBody>
          <a:bodyPr>
            <a:normAutofit/>
          </a:bodyPr>
          <a:lstStyle>
            <a:lvl1pPr>
              <a:defRPr sz="4000"/>
            </a:lvl1pPr>
          </a:lstStyle>
          <a:p>
            <a:r>
              <a:rPr kumimoji="1" lang="ja-JP" altLang="en-US"/>
              <a:t>マスター タイトルの書式設定</a:t>
            </a:r>
          </a:p>
        </p:txBody>
      </p:sp>
      <p:sp>
        <p:nvSpPr>
          <p:cNvPr id="9" name="スライド番号プレースホルダ 5">
            <a:extLst>
              <a:ext uri="{FF2B5EF4-FFF2-40B4-BE49-F238E27FC236}">
                <a16:creationId xmlns:a16="http://schemas.microsoft.com/office/drawing/2014/main" id="{22EF4FB6-79FC-DB49-B27E-1E8A2BB058F1}"/>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694454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6" name="スライド番号プレースホルダ 5">
            <a:extLst>
              <a:ext uri="{FF2B5EF4-FFF2-40B4-BE49-F238E27FC236}">
                <a16:creationId xmlns:a16="http://schemas.microsoft.com/office/drawing/2014/main" id="{B1F2930D-7CAE-154F-A2DF-329BC3046313}"/>
              </a:ext>
            </a:extLst>
          </p:cNvPr>
          <p:cNvSpPr>
            <a:spLocks noGrp="1"/>
          </p:cNvSpPr>
          <p:nvPr>
            <p:ph type="sldNum" sz="quarter" idx="12"/>
          </p:nvPr>
        </p:nvSpPr>
        <p:spPr>
          <a:xfrm>
            <a:off x="11468924" y="6492875"/>
            <a:ext cx="723076" cy="365125"/>
          </a:xfrm>
        </p:spPr>
        <p:txBody>
          <a:bodyPr/>
          <a:lstStyle>
            <a:lvl1pPr>
              <a:defRPr sz="2000"/>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2622311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35360" y="120316"/>
            <a:ext cx="11617291" cy="995300"/>
          </a:xfrm>
          <a:prstGeom prst="rect">
            <a:avLst/>
          </a:prstGeom>
        </p:spPr>
        <p:txBody>
          <a:bodyPr vert="horz" lIns="91440" tIns="45720" rIns="91440" bIns="45720" rtlCol="0" anchor="ctr">
            <a:normAutofit/>
          </a:bodyPr>
          <a:lstStyle/>
          <a:p>
            <a:r>
              <a:rPr kumimoji="1" lang="ja-JP" altLang="en-US" dirty="0"/>
              <a:t>マスタ タイトルの書式設定</a:t>
            </a:r>
          </a:p>
        </p:txBody>
      </p:sp>
      <p:sp>
        <p:nvSpPr>
          <p:cNvPr id="3" name="テキスト プレースホルダ 2"/>
          <p:cNvSpPr>
            <a:spLocks noGrp="1"/>
          </p:cNvSpPr>
          <p:nvPr>
            <p:ph type="body" idx="1"/>
          </p:nvPr>
        </p:nvSpPr>
        <p:spPr>
          <a:xfrm>
            <a:off x="335360" y="1268760"/>
            <a:ext cx="11617291" cy="5112568"/>
          </a:xfrm>
          <a:prstGeom prst="rect">
            <a:avLst/>
          </a:prstGeom>
        </p:spPr>
        <p:txBody>
          <a:bodyPr vert="horz" lIns="91440" tIns="45720" rIns="91440" bIns="45720" rtlCol="0">
            <a:normAutofit/>
          </a:bodyPr>
          <a:lstStyle/>
          <a:p>
            <a:pPr lvl="0"/>
            <a:r>
              <a:rPr kumimoji="1" lang="ja-JP" altLang="en-US" dirty="0"/>
              <a:t>マスタ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6" name="スライド番号プレースホルダ 5"/>
          <p:cNvSpPr>
            <a:spLocks noGrp="1"/>
          </p:cNvSpPr>
          <p:nvPr>
            <p:ph type="sldNum" sz="quarter" idx="4"/>
          </p:nvPr>
        </p:nvSpPr>
        <p:spPr>
          <a:xfrm>
            <a:off x="9347200" y="6492875"/>
            <a:ext cx="2844800" cy="365125"/>
          </a:xfrm>
          <a:prstGeom prst="rect">
            <a:avLst/>
          </a:prstGeom>
        </p:spPr>
        <p:txBody>
          <a:bodyPr vert="horz" lIns="91440" tIns="45720" rIns="91440" bIns="45720" rtlCol="0" anchor="ctr"/>
          <a:lstStyle>
            <a:lvl1pPr algn="r">
              <a:defRPr sz="2000">
                <a:solidFill>
                  <a:schemeClr val="tx1">
                    <a:tint val="75000"/>
                  </a:schemeClr>
                </a:solidFill>
              </a:defRPr>
            </a:lvl1pPr>
          </a:lstStyle>
          <a:p>
            <a:fld id="{13AB05CA-B2B8-0B46-A3D3-7CDE1DE4FAD6}" type="slidenum">
              <a:rPr lang="ja-JP" altLang="en-US" smtClean="0"/>
              <a:pPr/>
              <a:t>‹#›</a:t>
            </a:fld>
            <a:endParaRPr lang="ja-JP" altLang="en-US" dirty="0"/>
          </a:p>
        </p:txBody>
      </p:sp>
    </p:spTree>
    <p:extLst>
      <p:ext uri="{BB962C8B-B14F-4D97-AF65-F5344CB8AC3E}">
        <p14:creationId xmlns:p14="http://schemas.microsoft.com/office/powerpoint/2010/main" val="3113946247"/>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97" r:id="rId3"/>
    <p:sldLayoutId id="2147483686" r:id="rId4"/>
    <p:sldLayoutId id="2147483691" r:id="rId5"/>
  </p:sldLayoutIdLst>
  <p:hf hdr="0" ftr="0" dt="0"/>
  <p:txStyles>
    <p:titleStyle>
      <a:lvl1pPr algn="ctr" defTabSz="914377" rtl="0" eaLnBrk="1" latinLnBrk="0" hangingPunct="1">
        <a:spcBef>
          <a:spcPct val="0"/>
        </a:spcBef>
        <a:buNone/>
        <a:defRPr kumimoji="1" sz="4400" kern="1200">
          <a:solidFill>
            <a:schemeClr val="tx1"/>
          </a:solidFill>
          <a:latin typeface="+mj-ea"/>
          <a:ea typeface="+mj-ea"/>
          <a:cs typeface="+mj-cs"/>
        </a:defRPr>
      </a:lvl1pPr>
    </p:titleStyle>
    <p:bodyStyle>
      <a:lvl1pPr marL="342891" indent="-342891" algn="l" defTabSz="914377" rtl="0" eaLnBrk="1" latinLnBrk="0" hangingPunct="1">
        <a:spcBef>
          <a:spcPct val="20000"/>
        </a:spcBef>
        <a:buFont typeface="Arial" pitchFamily="34" charset="0"/>
        <a:buChar char="•"/>
        <a:defRPr kumimoji="1" sz="3200" kern="1200">
          <a:solidFill>
            <a:schemeClr val="tx1"/>
          </a:solidFill>
          <a:latin typeface="メイリオ"/>
          <a:ea typeface="メイリオ"/>
          <a:cs typeface="メイリオ"/>
        </a:defRPr>
      </a:lvl1pPr>
      <a:lvl2pPr marL="742932" indent="-285744" algn="l" defTabSz="914377" rtl="0" eaLnBrk="1" latinLnBrk="0" hangingPunct="1">
        <a:spcBef>
          <a:spcPct val="20000"/>
        </a:spcBef>
        <a:buFont typeface="Arial" panose="020B0604020202020204" pitchFamily="34" charset="0"/>
        <a:buChar char="•"/>
        <a:defRPr kumimoji="1" sz="2800" kern="1200">
          <a:solidFill>
            <a:schemeClr val="tx1"/>
          </a:solidFill>
          <a:latin typeface="メイリオ"/>
          <a:ea typeface="メイリオ"/>
          <a:cs typeface="メイリオ"/>
        </a:defRPr>
      </a:lvl2pPr>
      <a:lvl3pPr marL="1142971" indent="-228594" algn="l" defTabSz="914377" rtl="0" eaLnBrk="1" latinLnBrk="0" hangingPunct="1">
        <a:spcBef>
          <a:spcPct val="20000"/>
        </a:spcBef>
        <a:buFont typeface="Arial" pitchFamily="34" charset="0"/>
        <a:buChar char="•"/>
        <a:defRPr kumimoji="1" sz="2400" kern="1200">
          <a:solidFill>
            <a:schemeClr val="tx1"/>
          </a:solidFill>
          <a:latin typeface="メイリオ"/>
          <a:ea typeface="メイリオ"/>
          <a:cs typeface="メイリオ"/>
        </a:defRPr>
      </a:lvl3pPr>
      <a:lvl4pPr marL="1600160"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4pPr>
      <a:lvl5pPr marL="2057349" indent="-228594" algn="l" defTabSz="914377" rtl="0" eaLnBrk="1" latinLnBrk="0" hangingPunct="1">
        <a:spcBef>
          <a:spcPct val="20000"/>
        </a:spcBef>
        <a:buFont typeface="Arial" panose="020B0604020202020204" pitchFamily="34" charset="0"/>
        <a:buChar char="•"/>
        <a:defRPr kumimoji="1" sz="2000" kern="1200">
          <a:solidFill>
            <a:schemeClr val="tx1"/>
          </a:solidFill>
          <a:latin typeface="メイリオ"/>
          <a:ea typeface="メイリオ"/>
          <a:cs typeface="メイリオ"/>
        </a:defRPr>
      </a:lvl5pPr>
      <a:lvl6pPr marL="2514537"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377" rtl="0" eaLnBrk="1" latinLnBrk="0" hangingPunct="1">
        <a:defRPr kumimoji="1" sz="1800" kern="1200">
          <a:solidFill>
            <a:schemeClr val="tx1"/>
          </a:solidFill>
          <a:latin typeface="+mn-lt"/>
          <a:ea typeface="+mn-ea"/>
          <a:cs typeface="+mn-cs"/>
        </a:defRPr>
      </a:lvl1pPr>
      <a:lvl2pPr marL="457189" algn="l" defTabSz="914377" rtl="0" eaLnBrk="1" latinLnBrk="0" hangingPunct="1">
        <a:defRPr kumimoji="1" sz="1800" kern="1200">
          <a:solidFill>
            <a:schemeClr val="tx1"/>
          </a:solidFill>
          <a:latin typeface="+mn-lt"/>
          <a:ea typeface="+mn-ea"/>
          <a:cs typeface="+mn-cs"/>
        </a:defRPr>
      </a:lvl2pPr>
      <a:lvl3pPr marL="914377" algn="l" defTabSz="914377" rtl="0" eaLnBrk="1" latinLnBrk="0" hangingPunct="1">
        <a:defRPr kumimoji="1" sz="1800" kern="1200">
          <a:solidFill>
            <a:schemeClr val="tx1"/>
          </a:solidFill>
          <a:latin typeface="+mn-lt"/>
          <a:ea typeface="+mn-ea"/>
          <a:cs typeface="+mn-cs"/>
        </a:defRPr>
      </a:lvl3pPr>
      <a:lvl4pPr marL="1371566" algn="l" defTabSz="914377" rtl="0" eaLnBrk="1" latinLnBrk="0" hangingPunct="1">
        <a:defRPr kumimoji="1" sz="1800" kern="1200">
          <a:solidFill>
            <a:schemeClr val="tx1"/>
          </a:solidFill>
          <a:latin typeface="+mn-lt"/>
          <a:ea typeface="+mn-ea"/>
          <a:cs typeface="+mn-cs"/>
        </a:defRPr>
      </a:lvl4pPr>
      <a:lvl5pPr marL="1828754" algn="l" defTabSz="914377" rtl="0" eaLnBrk="1" latinLnBrk="0" hangingPunct="1">
        <a:defRPr kumimoji="1" sz="1800" kern="1200">
          <a:solidFill>
            <a:schemeClr val="tx1"/>
          </a:solidFill>
          <a:latin typeface="+mn-lt"/>
          <a:ea typeface="+mn-ea"/>
          <a:cs typeface="+mn-cs"/>
        </a:defRPr>
      </a:lvl5pPr>
      <a:lvl6pPr marL="2285943" algn="l" defTabSz="914377" rtl="0" eaLnBrk="1" latinLnBrk="0" hangingPunct="1">
        <a:defRPr kumimoji="1" sz="1800" kern="1200">
          <a:solidFill>
            <a:schemeClr val="tx1"/>
          </a:solidFill>
          <a:latin typeface="+mn-lt"/>
          <a:ea typeface="+mn-ea"/>
          <a:cs typeface="+mn-cs"/>
        </a:defRPr>
      </a:lvl6pPr>
      <a:lvl7pPr marL="2743131" algn="l" defTabSz="914377" rtl="0" eaLnBrk="1" latinLnBrk="0" hangingPunct="1">
        <a:defRPr kumimoji="1" sz="1800" kern="1200">
          <a:solidFill>
            <a:schemeClr val="tx1"/>
          </a:solidFill>
          <a:latin typeface="+mn-lt"/>
          <a:ea typeface="+mn-ea"/>
          <a:cs typeface="+mn-cs"/>
        </a:defRPr>
      </a:lvl7pPr>
      <a:lvl8pPr marL="3200320" algn="l" defTabSz="914377" rtl="0" eaLnBrk="1" latinLnBrk="0" hangingPunct="1">
        <a:defRPr kumimoji="1" sz="1800" kern="1200">
          <a:solidFill>
            <a:schemeClr val="tx1"/>
          </a:solidFill>
          <a:latin typeface="+mn-lt"/>
          <a:ea typeface="+mn-ea"/>
          <a:cs typeface="+mn-cs"/>
        </a:defRPr>
      </a:lvl8pPr>
      <a:lvl9pPr marL="3657509" algn="l" defTabSz="914377"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 Id="rId5" Type="http://schemas.openxmlformats.org/officeDocument/2006/relationships/image" Target="../media/image92.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a:extLst>
              <a:ext uri="{FF2B5EF4-FFF2-40B4-BE49-F238E27FC236}">
                <a16:creationId xmlns:a16="http://schemas.microsoft.com/office/drawing/2014/main" id="{4186EE58-7F93-4AE0-9396-289CF4D75146}"/>
              </a:ext>
            </a:extLst>
          </p:cNvPr>
          <p:cNvSpPr>
            <a:spLocks noGrp="1"/>
          </p:cNvSpPr>
          <p:nvPr>
            <p:ph type="ctrTitle"/>
          </p:nvPr>
        </p:nvSpPr>
        <p:spPr/>
        <p:txBody>
          <a:bodyPr/>
          <a:lstStyle/>
          <a:p>
            <a:r>
              <a:rPr lang="en-US" altLang="ja-JP" dirty="0"/>
              <a:t>5</a:t>
            </a:r>
            <a:r>
              <a:rPr lang="ja-JP" altLang="en-US" dirty="0"/>
              <a:t>章　センサーの使い方</a:t>
            </a:r>
          </a:p>
        </p:txBody>
      </p:sp>
      <p:sp>
        <p:nvSpPr>
          <p:cNvPr id="10" name="字幕 9">
            <a:extLst>
              <a:ext uri="{FF2B5EF4-FFF2-40B4-BE49-F238E27FC236}">
                <a16:creationId xmlns:a16="http://schemas.microsoft.com/office/drawing/2014/main" id="{500C49B8-37B0-4D71-8AEB-C1EF82AA7AF4}"/>
              </a:ext>
            </a:extLst>
          </p:cNvPr>
          <p:cNvSpPr>
            <a:spLocks noGrp="1"/>
          </p:cNvSpPr>
          <p:nvPr>
            <p:ph type="subTitle" idx="1"/>
          </p:nvPr>
        </p:nvSpPr>
        <p:spPr/>
        <p:txBody>
          <a:bodyPr/>
          <a:lstStyle/>
          <a:p>
            <a:endParaRPr lang="ja-JP" altLang="en-US"/>
          </a:p>
        </p:txBody>
      </p:sp>
      <p:sp>
        <p:nvSpPr>
          <p:cNvPr id="3" name="スライド番号プレースホルダー 2">
            <a:extLst>
              <a:ext uri="{FF2B5EF4-FFF2-40B4-BE49-F238E27FC236}">
                <a16:creationId xmlns:a16="http://schemas.microsoft.com/office/drawing/2014/main" id="{72D0072E-BB38-4845-82B3-2568DA9FBC51}"/>
              </a:ext>
            </a:extLst>
          </p:cNvPr>
          <p:cNvSpPr>
            <a:spLocks noGrp="1"/>
          </p:cNvSpPr>
          <p:nvPr>
            <p:ph type="sldNum" sz="quarter" idx="10"/>
          </p:nvPr>
        </p:nvSpPr>
        <p:spPr>
          <a:xfrm>
            <a:off x="11469688" y="6492875"/>
            <a:ext cx="722312" cy="365125"/>
          </a:xfrm>
        </p:spPr>
        <p:txBody>
          <a:bodyPr/>
          <a:lstStyle/>
          <a:p>
            <a:fld id="{13AB05CA-B2B8-0B46-A3D3-7CDE1DE4FAD6}" type="slidenum">
              <a:rPr lang="ja-JP" altLang="en-US" smtClean="0"/>
              <a:pPr/>
              <a:t>1</a:t>
            </a:fld>
            <a:endParaRPr lang="ja-JP" altLang="en-US" dirty="0"/>
          </a:p>
        </p:txBody>
      </p:sp>
    </p:spTree>
    <p:extLst>
      <p:ext uri="{BB962C8B-B14F-4D97-AF65-F5344CB8AC3E}">
        <p14:creationId xmlns:p14="http://schemas.microsoft.com/office/powerpoint/2010/main" val="225139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FA6C3914-B427-44C2-B5E7-D0DB64F50353}"/>
              </a:ext>
            </a:extLst>
          </p:cNvPr>
          <p:cNvSpPr>
            <a:spLocks noGrp="1"/>
          </p:cNvSpPr>
          <p:nvPr>
            <p:ph idx="1"/>
          </p:nvPr>
        </p:nvSpPr>
        <p:spPr/>
        <p:txBody>
          <a:bodyPr>
            <a:normAutofit fontScale="85000" lnSpcReduction="10000"/>
          </a:bodyPr>
          <a:lstStyle/>
          <a:p>
            <a:r>
              <a:rPr lang="ja-JP" altLang="en-US" dirty="0"/>
              <a:t>ブロック①：ステアリングブロックで，「ポート：</a:t>
            </a:r>
            <a:r>
              <a:rPr lang="en-US" altLang="ja-JP" dirty="0"/>
              <a:t>B,C</a:t>
            </a:r>
            <a:r>
              <a:rPr lang="ja-JP" altLang="en-US" dirty="0"/>
              <a:t>」「モード：オン」「ステアリング：</a:t>
            </a:r>
            <a:r>
              <a:rPr lang="en-US" altLang="ja-JP" dirty="0"/>
              <a:t>0</a:t>
            </a:r>
            <a:r>
              <a:rPr lang="ja-JP" altLang="en-US" dirty="0"/>
              <a:t>」「パワー：</a:t>
            </a:r>
            <a:r>
              <a:rPr lang="en-US" altLang="ja-JP" dirty="0"/>
              <a:t>50</a:t>
            </a:r>
            <a:r>
              <a:rPr lang="ja-JP" altLang="en-US" dirty="0"/>
              <a:t>」を設定します．これによりロボットを前進させます．このとき，モーターは出力ポート </a:t>
            </a:r>
            <a:r>
              <a:rPr lang="en-US" altLang="ja-JP" dirty="0"/>
              <a:t>B </a:t>
            </a:r>
            <a:r>
              <a:rPr lang="ja-JP" altLang="en-US" dirty="0"/>
              <a:t>と </a:t>
            </a:r>
            <a:r>
              <a:rPr lang="en-US" altLang="ja-JP" dirty="0"/>
              <a:t>C </a:t>
            </a:r>
            <a:r>
              <a:rPr lang="ja-JP" altLang="en-US" dirty="0"/>
              <a:t>に接続しておきます．</a:t>
            </a:r>
            <a:endParaRPr lang="en-US" altLang="ja-JP" dirty="0"/>
          </a:p>
          <a:p>
            <a:endParaRPr lang="ja-JP" altLang="en-US" dirty="0"/>
          </a:p>
          <a:p>
            <a:r>
              <a:rPr lang="ja-JP" altLang="en-US" dirty="0"/>
              <a:t>ブロック②：待機ブロックで，「ポート：</a:t>
            </a:r>
            <a:r>
              <a:rPr lang="en-US" altLang="ja-JP" dirty="0"/>
              <a:t>1</a:t>
            </a:r>
            <a:r>
              <a:rPr lang="ja-JP" altLang="en-US" dirty="0"/>
              <a:t>」「モード：タッチセンサー・比較・状態」「状態の値：</a:t>
            </a:r>
            <a:r>
              <a:rPr lang="en-US" altLang="ja-JP" dirty="0"/>
              <a:t>2</a:t>
            </a:r>
            <a:r>
              <a:rPr lang="ja-JP" altLang="en-US" dirty="0"/>
              <a:t>」を設定します．これにより入力ポート </a:t>
            </a:r>
            <a:r>
              <a:rPr lang="en-US" altLang="ja-JP" dirty="0"/>
              <a:t>1 </a:t>
            </a:r>
            <a:r>
              <a:rPr lang="ja-JP" altLang="en-US" dirty="0"/>
              <a:t>に接続されたタッチセンサーがバンプするまで待機させます．</a:t>
            </a:r>
            <a:endParaRPr lang="en-US" altLang="ja-JP" dirty="0"/>
          </a:p>
          <a:p>
            <a:endParaRPr lang="ja-JP" altLang="en-US" dirty="0"/>
          </a:p>
          <a:p>
            <a:r>
              <a:rPr lang="ja-JP" altLang="en-US" dirty="0"/>
              <a:t>ブロック③：ステアリングブロックで，「ポート：</a:t>
            </a:r>
            <a:r>
              <a:rPr lang="en-US" altLang="ja-JP" dirty="0"/>
              <a:t>B,C</a:t>
            </a:r>
            <a:r>
              <a:rPr lang="ja-JP" altLang="en-US" dirty="0"/>
              <a:t>」「モード：オフ」「ブレーキ方法：真」を設定します．これにより，タッチセンサーがバンプしたあとに，出力ポート </a:t>
            </a:r>
            <a:r>
              <a:rPr lang="en-US" altLang="ja-JP" dirty="0"/>
              <a:t>B </a:t>
            </a:r>
            <a:r>
              <a:rPr lang="ja-JP" altLang="en-US" dirty="0"/>
              <a:t>と </a:t>
            </a:r>
            <a:r>
              <a:rPr lang="en-US" altLang="ja-JP" dirty="0"/>
              <a:t>C</a:t>
            </a:r>
            <a:r>
              <a:rPr lang="ja-JP" altLang="en-US" dirty="0"/>
              <a:t>に接続してあるモーターにブレーキをかけてロボットを停止させます．</a:t>
            </a:r>
            <a:endParaRPr kumimoji="1" lang="ja-JP" altLang="en-US" dirty="0"/>
          </a:p>
        </p:txBody>
      </p:sp>
      <p:sp>
        <p:nvSpPr>
          <p:cNvPr id="3" name="スライド番号プレースホルダー 2">
            <a:extLst>
              <a:ext uri="{FF2B5EF4-FFF2-40B4-BE49-F238E27FC236}">
                <a16:creationId xmlns:a16="http://schemas.microsoft.com/office/drawing/2014/main" id="{22500116-D73B-47CB-95FD-725273E4D954}"/>
              </a:ext>
            </a:extLst>
          </p:cNvPr>
          <p:cNvSpPr>
            <a:spLocks noGrp="1"/>
          </p:cNvSpPr>
          <p:nvPr>
            <p:ph type="sldNum" sz="quarter" idx="12"/>
          </p:nvPr>
        </p:nvSpPr>
        <p:spPr/>
        <p:txBody>
          <a:bodyPr/>
          <a:lstStyle/>
          <a:p>
            <a:fld id="{13AB05CA-B2B8-0B46-A3D3-7CDE1DE4FAD6}" type="slidenum">
              <a:rPr lang="ja-JP" altLang="en-US" smtClean="0"/>
              <a:pPr/>
              <a:t>10</a:t>
            </a:fld>
            <a:endParaRPr lang="ja-JP" altLang="en-US" dirty="0"/>
          </a:p>
        </p:txBody>
      </p:sp>
      <p:sp>
        <p:nvSpPr>
          <p:cNvPr id="4" name="タイトル 3">
            <a:extLst>
              <a:ext uri="{FF2B5EF4-FFF2-40B4-BE49-F238E27FC236}">
                <a16:creationId xmlns:a16="http://schemas.microsoft.com/office/drawing/2014/main" id="{7AF8AD6D-8331-4925-80BF-84EDC6D98E2C}"/>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824590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11</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EV3-Classroom</a:t>
            </a:r>
            <a:r>
              <a:rPr lang="ja-JP" altLang="en-US" dirty="0"/>
              <a:t>のプログラム</a:t>
            </a:r>
          </a:p>
        </p:txBody>
      </p:sp>
      <p:sp>
        <p:nvSpPr>
          <p:cNvPr id="13" name="テキスト ボックス 12">
            <a:extLst>
              <a:ext uri="{FF2B5EF4-FFF2-40B4-BE49-F238E27FC236}">
                <a16:creationId xmlns:a16="http://schemas.microsoft.com/office/drawing/2014/main" id="{A86065D5-F707-417D-8524-47095CA91A27}"/>
              </a:ext>
            </a:extLst>
          </p:cNvPr>
          <p:cNvSpPr txBox="1"/>
          <p:nvPr/>
        </p:nvSpPr>
        <p:spPr>
          <a:xfrm>
            <a:off x="1310379" y="2638930"/>
            <a:ext cx="415498" cy="369332"/>
          </a:xfrm>
          <a:prstGeom prst="rect">
            <a:avLst/>
          </a:prstGeom>
          <a:noFill/>
        </p:spPr>
        <p:txBody>
          <a:bodyPr wrap="none" rtlCol="0">
            <a:spAutoFit/>
          </a:bodyPr>
          <a:lstStyle/>
          <a:p>
            <a:r>
              <a:rPr kumimoji="1" lang="ja-JP" altLang="en-US" dirty="0"/>
              <a:t>①</a:t>
            </a:r>
          </a:p>
        </p:txBody>
      </p:sp>
      <p:sp>
        <p:nvSpPr>
          <p:cNvPr id="14" name="テキスト ボックス 13">
            <a:extLst>
              <a:ext uri="{FF2B5EF4-FFF2-40B4-BE49-F238E27FC236}">
                <a16:creationId xmlns:a16="http://schemas.microsoft.com/office/drawing/2014/main" id="{27E957A8-7B5C-46B8-859D-FE960481FE02}"/>
              </a:ext>
            </a:extLst>
          </p:cNvPr>
          <p:cNvSpPr txBox="1"/>
          <p:nvPr/>
        </p:nvSpPr>
        <p:spPr>
          <a:xfrm>
            <a:off x="1310379" y="3170596"/>
            <a:ext cx="415498" cy="369332"/>
          </a:xfrm>
          <a:prstGeom prst="rect">
            <a:avLst/>
          </a:prstGeom>
          <a:noFill/>
        </p:spPr>
        <p:txBody>
          <a:bodyPr wrap="none" rtlCol="0">
            <a:spAutoFit/>
          </a:bodyPr>
          <a:lstStyle/>
          <a:p>
            <a:r>
              <a:rPr kumimoji="1" lang="ja-JP" altLang="en-US" dirty="0"/>
              <a:t>②</a:t>
            </a:r>
          </a:p>
        </p:txBody>
      </p:sp>
      <p:sp>
        <p:nvSpPr>
          <p:cNvPr id="15" name="テキスト ボックス 14">
            <a:extLst>
              <a:ext uri="{FF2B5EF4-FFF2-40B4-BE49-F238E27FC236}">
                <a16:creationId xmlns:a16="http://schemas.microsoft.com/office/drawing/2014/main" id="{79A8200F-A31D-45E8-B8A0-B1A3ED90F258}"/>
              </a:ext>
            </a:extLst>
          </p:cNvPr>
          <p:cNvSpPr txBox="1"/>
          <p:nvPr/>
        </p:nvSpPr>
        <p:spPr>
          <a:xfrm>
            <a:off x="1310379" y="3722752"/>
            <a:ext cx="415498" cy="369332"/>
          </a:xfrm>
          <a:prstGeom prst="rect">
            <a:avLst/>
          </a:prstGeom>
          <a:noFill/>
        </p:spPr>
        <p:txBody>
          <a:bodyPr wrap="none" rtlCol="0">
            <a:spAutoFit/>
          </a:bodyPr>
          <a:lstStyle/>
          <a:p>
            <a:r>
              <a:rPr kumimoji="1" lang="ja-JP" altLang="en-US" dirty="0"/>
              <a:t>③</a:t>
            </a:r>
          </a:p>
        </p:txBody>
      </p:sp>
      <p:sp>
        <p:nvSpPr>
          <p:cNvPr id="17" name="テキスト ボックス 16">
            <a:extLst>
              <a:ext uri="{FF2B5EF4-FFF2-40B4-BE49-F238E27FC236}">
                <a16:creationId xmlns:a16="http://schemas.microsoft.com/office/drawing/2014/main" id="{E0397795-EE7E-4054-8169-ACED490E7038}"/>
              </a:ext>
            </a:extLst>
          </p:cNvPr>
          <p:cNvSpPr txBox="1"/>
          <p:nvPr/>
        </p:nvSpPr>
        <p:spPr>
          <a:xfrm>
            <a:off x="1310379" y="4843102"/>
            <a:ext cx="415498" cy="369332"/>
          </a:xfrm>
          <a:prstGeom prst="rect">
            <a:avLst/>
          </a:prstGeom>
          <a:noFill/>
        </p:spPr>
        <p:txBody>
          <a:bodyPr wrap="none" rtlCol="0">
            <a:spAutoFit/>
          </a:bodyPr>
          <a:lstStyle/>
          <a:p>
            <a:r>
              <a:rPr kumimoji="1" lang="ja-JP" altLang="en-US" dirty="0"/>
              <a:t>⑤</a:t>
            </a:r>
          </a:p>
        </p:txBody>
      </p:sp>
      <p:sp>
        <p:nvSpPr>
          <p:cNvPr id="18" name="テキスト ボックス 17">
            <a:extLst>
              <a:ext uri="{FF2B5EF4-FFF2-40B4-BE49-F238E27FC236}">
                <a16:creationId xmlns:a16="http://schemas.microsoft.com/office/drawing/2014/main" id="{B68A54B3-4EA3-4254-9A42-D0E2D8DA0B41}"/>
              </a:ext>
            </a:extLst>
          </p:cNvPr>
          <p:cNvSpPr txBox="1"/>
          <p:nvPr/>
        </p:nvSpPr>
        <p:spPr>
          <a:xfrm>
            <a:off x="1310379" y="4242642"/>
            <a:ext cx="415498" cy="369332"/>
          </a:xfrm>
          <a:prstGeom prst="rect">
            <a:avLst/>
          </a:prstGeom>
          <a:noFill/>
        </p:spPr>
        <p:txBody>
          <a:bodyPr wrap="none" rtlCol="0">
            <a:spAutoFit/>
          </a:bodyPr>
          <a:lstStyle/>
          <a:p>
            <a:r>
              <a:rPr kumimoji="1" lang="ja-JP" altLang="en-US" dirty="0"/>
              <a:t>④</a:t>
            </a:r>
          </a:p>
        </p:txBody>
      </p:sp>
      <p:pic>
        <p:nvPicPr>
          <p:cNvPr id="2" name="コンテンツ プレースホルダー 1">
            <a:extLst>
              <a:ext uri="{FF2B5EF4-FFF2-40B4-BE49-F238E27FC236}">
                <a16:creationId xmlns:a16="http://schemas.microsoft.com/office/drawing/2014/main" id="{CB68D90D-3909-48E3-9AF2-807A839491F0}"/>
              </a:ext>
            </a:extLst>
          </p:cNvPr>
          <p:cNvPicPr>
            <a:picLocks noGrp="1" noChangeAspect="1"/>
          </p:cNvPicPr>
          <p:nvPr>
            <p:ph idx="1"/>
          </p:nvPr>
        </p:nvPicPr>
        <p:blipFill>
          <a:blip r:embed="rId2"/>
          <a:stretch>
            <a:fillRect/>
          </a:stretch>
        </p:blipFill>
        <p:spPr>
          <a:xfrm>
            <a:off x="12760580" y="1538814"/>
            <a:ext cx="3945902" cy="3886628"/>
          </a:xfrm>
          <a:prstGeom prst="rect">
            <a:avLst/>
          </a:prstGeom>
        </p:spPr>
      </p:pic>
      <p:pic>
        <p:nvPicPr>
          <p:cNvPr id="3" name="図 2">
            <a:extLst>
              <a:ext uri="{FF2B5EF4-FFF2-40B4-BE49-F238E27FC236}">
                <a16:creationId xmlns:a16="http://schemas.microsoft.com/office/drawing/2014/main" id="{B03F6E6D-DD93-43FC-993A-73A3B0B4DB83}"/>
              </a:ext>
            </a:extLst>
          </p:cNvPr>
          <p:cNvPicPr>
            <a:picLocks noChangeAspect="1"/>
          </p:cNvPicPr>
          <p:nvPr/>
        </p:nvPicPr>
        <p:blipFill>
          <a:blip r:embed="rId3"/>
          <a:stretch>
            <a:fillRect/>
          </a:stretch>
        </p:blipFill>
        <p:spPr>
          <a:xfrm>
            <a:off x="1987633" y="1393846"/>
            <a:ext cx="3992473" cy="4483594"/>
          </a:xfrm>
          <a:prstGeom prst="rect">
            <a:avLst/>
          </a:prstGeom>
        </p:spPr>
      </p:pic>
      <p:sp>
        <p:nvSpPr>
          <p:cNvPr id="11" name="正方形/長方形 10">
            <a:extLst>
              <a:ext uri="{FF2B5EF4-FFF2-40B4-BE49-F238E27FC236}">
                <a16:creationId xmlns:a16="http://schemas.microsoft.com/office/drawing/2014/main" id="{168C05C5-CE4E-435C-AEEE-318C6CB32CC6}"/>
              </a:ext>
            </a:extLst>
          </p:cNvPr>
          <p:cNvSpPr/>
          <p:nvPr/>
        </p:nvSpPr>
        <p:spPr>
          <a:xfrm>
            <a:off x="72045" y="6072309"/>
            <a:ext cx="7891155" cy="369332"/>
          </a:xfrm>
          <a:prstGeom prst="rect">
            <a:avLst/>
          </a:prstGeom>
        </p:spPr>
        <p:txBody>
          <a:bodyPr wrap="square">
            <a:spAutoFit/>
          </a:bodyPr>
          <a:lstStyle/>
          <a:p>
            <a:r>
              <a:rPr lang="ja-JP" altLang="en-US" dirty="0"/>
              <a:t>図</a:t>
            </a:r>
            <a:r>
              <a:rPr lang="en-US" altLang="ja-JP" dirty="0"/>
              <a:t>5.5</a:t>
            </a:r>
            <a:r>
              <a:rPr lang="ja-JP" altLang="en-US" dirty="0"/>
              <a:t>　前進するロボットをタッチセンサーにより停止するプログラム</a:t>
            </a:r>
          </a:p>
        </p:txBody>
      </p:sp>
      <p:sp>
        <p:nvSpPr>
          <p:cNvPr id="16" name="テキスト ボックス 15">
            <a:extLst>
              <a:ext uri="{FF2B5EF4-FFF2-40B4-BE49-F238E27FC236}">
                <a16:creationId xmlns:a16="http://schemas.microsoft.com/office/drawing/2014/main" id="{A6B9347B-2040-43F2-8662-9E2DD8210C98}"/>
              </a:ext>
            </a:extLst>
          </p:cNvPr>
          <p:cNvSpPr txBox="1"/>
          <p:nvPr/>
        </p:nvSpPr>
        <p:spPr>
          <a:xfrm>
            <a:off x="6947940" y="2337757"/>
            <a:ext cx="4844805" cy="3416320"/>
          </a:xfrm>
          <a:prstGeom prst="rect">
            <a:avLst/>
          </a:prstGeom>
          <a:noFill/>
        </p:spPr>
        <p:txBody>
          <a:bodyPr wrap="square" rtlCol="0">
            <a:spAutoFit/>
          </a:bodyPr>
          <a:lstStyle/>
          <a:p>
            <a:r>
              <a:rPr kumimoji="1" lang="ja-JP" altLang="en-US" dirty="0"/>
              <a:t>①　モータ停止時にホールド状態にする設定</a:t>
            </a:r>
            <a:endParaRPr kumimoji="1" lang="en-US" altLang="ja-JP" dirty="0"/>
          </a:p>
          <a:p>
            <a:endParaRPr kumimoji="1" lang="en-US" altLang="ja-JP" dirty="0"/>
          </a:p>
          <a:p>
            <a:r>
              <a:rPr lang="ja-JP" altLang="en-US" dirty="0"/>
              <a:t>②　モータの速度を設定する</a:t>
            </a:r>
            <a:endParaRPr lang="en-US" altLang="ja-JP" dirty="0"/>
          </a:p>
          <a:p>
            <a:endParaRPr lang="en-US" altLang="ja-JP" dirty="0"/>
          </a:p>
          <a:p>
            <a:r>
              <a:rPr kumimoji="1" lang="ja-JP" altLang="en-US" dirty="0"/>
              <a:t>③　２つのモータで直進するように回転　</a:t>
            </a:r>
            <a:endParaRPr kumimoji="1" lang="en-US" altLang="ja-JP" dirty="0"/>
          </a:p>
          <a:p>
            <a:r>
              <a:rPr lang="ja-JP" altLang="en-US" dirty="0"/>
              <a:t>　　</a:t>
            </a:r>
            <a:r>
              <a:rPr kumimoji="1" lang="ja-JP" altLang="en-US" dirty="0"/>
              <a:t>を開始する．</a:t>
            </a:r>
            <a:endParaRPr kumimoji="1" lang="en-US" altLang="ja-JP" dirty="0"/>
          </a:p>
          <a:p>
            <a:endParaRPr kumimoji="1" lang="en-US" altLang="ja-JP" dirty="0"/>
          </a:p>
          <a:p>
            <a:r>
              <a:rPr lang="ja-JP" altLang="en-US" dirty="0"/>
              <a:t>④　ポート</a:t>
            </a:r>
            <a:r>
              <a:rPr lang="en-US" altLang="ja-JP" dirty="0"/>
              <a:t>1</a:t>
            </a:r>
            <a:r>
              <a:rPr lang="ja-JP" altLang="en-US" dirty="0"/>
              <a:t>に接続されたタッチセンサが押</a:t>
            </a:r>
            <a:endParaRPr lang="en-US" altLang="ja-JP" dirty="0"/>
          </a:p>
          <a:p>
            <a:r>
              <a:rPr lang="ja-JP" altLang="en-US" dirty="0"/>
              <a:t>　　されるまで待機する．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Tree>
    <p:extLst>
      <p:ext uri="{BB962C8B-B14F-4D97-AF65-F5344CB8AC3E}">
        <p14:creationId xmlns:p14="http://schemas.microsoft.com/office/powerpoint/2010/main" val="3622043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12</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endParaRPr lang="ja-JP" altLang="en-US" dirty="0"/>
          </a:p>
        </p:txBody>
      </p:sp>
      <p:grpSp>
        <p:nvGrpSpPr>
          <p:cNvPr id="12" name="グループ化 11">
            <a:extLst>
              <a:ext uri="{FF2B5EF4-FFF2-40B4-BE49-F238E27FC236}">
                <a16:creationId xmlns:a16="http://schemas.microsoft.com/office/drawing/2014/main" id="{F530420E-76D6-420B-9DF0-A46228C04679}"/>
              </a:ext>
            </a:extLst>
          </p:cNvPr>
          <p:cNvGrpSpPr/>
          <p:nvPr/>
        </p:nvGrpSpPr>
        <p:grpSpPr>
          <a:xfrm>
            <a:off x="649979" y="1788023"/>
            <a:ext cx="5191089" cy="3967071"/>
            <a:chOff x="4070003" y="1182739"/>
            <a:chExt cx="5191089" cy="3967071"/>
          </a:xfrm>
        </p:grpSpPr>
        <p:sp>
          <p:nvSpPr>
            <p:cNvPr id="13" name="テキスト ボックス 12">
              <a:extLst>
                <a:ext uri="{FF2B5EF4-FFF2-40B4-BE49-F238E27FC236}">
                  <a16:creationId xmlns:a16="http://schemas.microsoft.com/office/drawing/2014/main" id="{A86065D5-F707-417D-8524-47095CA91A27}"/>
                </a:ext>
              </a:extLst>
            </p:cNvPr>
            <p:cNvSpPr txBox="1"/>
            <p:nvPr/>
          </p:nvSpPr>
          <p:spPr>
            <a:xfrm>
              <a:off x="4070003" y="1975846"/>
              <a:ext cx="415498" cy="369332"/>
            </a:xfrm>
            <a:prstGeom prst="rect">
              <a:avLst/>
            </a:prstGeom>
            <a:noFill/>
          </p:spPr>
          <p:txBody>
            <a:bodyPr wrap="none" rtlCol="0">
              <a:spAutoFit/>
            </a:bodyPr>
            <a:lstStyle/>
            <a:p>
              <a:r>
                <a:rPr kumimoji="1" lang="ja-JP" altLang="en-US" dirty="0"/>
                <a:t>①</a:t>
              </a:r>
            </a:p>
          </p:txBody>
        </p:sp>
        <p:sp>
          <p:nvSpPr>
            <p:cNvPr id="14" name="テキスト ボックス 13">
              <a:extLst>
                <a:ext uri="{FF2B5EF4-FFF2-40B4-BE49-F238E27FC236}">
                  <a16:creationId xmlns:a16="http://schemas.microsoft.com/office/drawing/2014/main" id="{27E957A8-7B5C-46B8-859D-FE960481FE02}"/>
                </a:ext>
              </a:extLst>
            </p:cNvPr>
            <p:cNvSpPr txBox="1"/>
            <p:nvPr/>
          </p:nvSpPr>
          <p:spPr>
            <a:xfrm>
              <a:off x="4070003" y="2507512"/>
              <a:ext cx="415498" cy="369332"/>
            </a:xfrm>
            <a:prstGeom prst="rect">
              <a:avLst/>
            </a:prstGeom>
            <a:noFill/>
          </p:spPr>
          <p:txBody>
            <a:bodyPr wrap="none" rtlCol="0">
              <a:spAutoFit/>
            </a:bodyPr>
            <a:lstStyle/>
            <a:p>
              <a:r>
                <a:rPr kumimoji="1" lang="ja-JP" altLang="en-US" dirty="0"/>
                <a:t>②</a:t>
              </a:r>
            </a:p>
          </p:txBody>
        </p:sp>
        <p:sp>
          <p:nvSpPr>
            <p:cNvPr id="15" name="テキスト ボックス 14">
              <a:extLst>
                <a:ext uri="{FF2B5EF4-FFF2-40B4-BE49-F238E27FC236}">
                  <a16:creationId xmlns:a16="http://schemas.microsoft.com/office/drawing/2014/main" id="{79A8200F-A31D-45E8-B8A0-B1A3ED90F258}"/>
                </a:ext>
              </a:extLst>
            </p:cNvPr>
            <p:cNvSpPr txBox="1"/>
            <p:nvPr/>
          </p:nvSpPr>
          <p:spPr>
            <a:xfrm>
              <a:off x="4070003" y="3059668"/>
              <a:ext cx="415498" cy="369332"/>
            </a:xfrm>
            <a:prstGeom prst="rect">
              <a:avLst/>
            </a:prstGeom>
            <a:noFill/>
          </p:spPr>
          <p:txBody>
            <a:bodyPr wrap="none" rtlCol="0">
              <a:spAutoFit/>
            </a:bodyPr>
            <a:lstStyle/>
            <a:p>
              <a:r>
                <a:rPr kumimoji="1" lang="ja-JP" altLang="en-US" dirty="0"/>
                <a:t>③</a:t>
              </a:r>
            </a:p>
          </p:txBody>
        </p:sp>
        <p:pic>
          <p:nvPicPr>
            <p:cNvPr id="16" name="図 15">
              <a:extLst>
                <a:ext uri="{FF2B5EF4-FFF2-40B4-BE49-F238E27FC236}">
                  <a16:creationId xmlns:a16="http://schemas.microsoft.com/office/drawing/2014/main" id="{0798FED4-796B-4DAE-959F-5029B65DC7F7}"/>
                </a:ext>
              </a:extLst>
            </p:cNvPr>
            <p:cNvPicPr>
              <a:picLocks noChangeAspect="1"/>
            </p:cNvPicPr>
            <p:nvPr/>
          </p:nvPicPr>
          <p:blipFill>
            <a:blip r:embed="rId2"/>
            <a:stretch>
              <a:fillRect/>
            </a:stretch>
          </p:blipFill>
          <p:spPr>
            <a:xfrm>
              <a:off x="4396456" y="1182739"/>
              <a:ext cx="4864636" cy="3967071"/>
            </a:xfrm>
            <a:prstGeom prst="rect">
              <a:avLst/>
            </a:prstGeom>
          </p:spPr>
        </p:pic>
        <p:sp>
          <p:nvSpPr>
            <p:cNvPr id="17" name="テキスト ボックス 16">
              <a:extLst>
                <a:ext uri="{FF2B5EF4-FFF2-40B4-BE49-F238E27FC236}">
                  <a16:creationId xmlns:a16="http://schemas.microsoft.com/office/drawing/2014/main" id="{E0397795-EE7E-4054-8169-ACED490E7038}"/>
                </a:ext>
              </a:extLst>
            </p:cNvPr>
            <p:cNvSpPr txBox="1"/>
            <p:nvPr/>
          </p:nvSpPr>
          <p:spPr>
            <a:xfrm>
              <a:off x="4070003" y="4180018"/>
              <a:ext cx="415498" cy="369332"/>
            </a:xfrm>
            <a:prstGeom prst="rect">
              <a:avLst/>
            </a:prstGeom>
            <a:noFill/>
          </p:spPr>
          <p:txBody>
            <a:bodyPr wrap="none" rtlCol="0">
              <a:spAutoFit/>
            </a:bodyPr>
            <a:lstStyle/>
            <a:p>
              <a:r>
                <a:rPr kumimoji="1" lang="ja-JP" altLang="en-US" dirty="0"/>
                <a:t>⑤</a:t>
              </a:r>
            </a:p>
          </p:txBody>
        </p:sp>
        <p:sp>
          <p:nvSpPr>
            <p:cNvPr id="18" name="テキスト ボックス 17">
              <a:extLst>
                <a:ext uri="{FF2B5EF4-FFF2-40B4-BE49-F238E27FC236}">
                  <a16:creationId xmlns:a16="http://schemas.microsoft.com/office/drawing/2014/main" id="{B68A54B3-4EA3-4254-9A42-D0E2D8DA0B41}"/>
                </a:ext>
              </a:extLst>
            </p:cNvPr>
            <p:cNvSpPr txBox="1"/>
            <p:nvPr/>
          </p:nvSpPr>
          <p:spPr>
            <a:xfrm>
              <a:off x="4070003" y="3579558"/>
              <a:ext cx="415498" cy="369332"/>
            </a:xfrm>
            <a:prstGeom prst="rect">
              <a:avLst/>
            </a:prstGeom>
            <a:noFill/>
          </p:spPr>
          <p:txBody>
            <a:bodyPr wrap="none" rtlCol="0">
              <a:spAutoFit/>
            </a:bodyPr>
            <a:lstStyle/>
            <a:p>
              <a:r>
                <a:rPr kumimoji="1" lang="ja-JP" altLang="en-US" dirty="0"/>
                <a:t>④</a:t>
              </a:r>
            </a:p>
          </p:txBody>
        </p:sp>
      </p:grpSp>
      <p:sp>
        <p:nvSpPr>
          <p:cNvPr id="7" name="コンテンツ プレースホルダー 6">
            <a:extLst>
              <a:ext uri="{FF2B5EF4-FFF2-40B4-BE49-F238E27FC236}">
                <a16:creationId xmlns:a16="http://schemas.microsoft.com/office/drawing/2014/main" id="{985F5096-09F6-4321-8030-1C3C8BB44534}"/>
              </a:ext>
            </a:extLst>
          </p:cNvPr>
          <p:cNvSpPr>
            <a:spLocks noGrp="1"/>
          </p:cNvSpPr>
          <p:nvPr>
            <p:ph idx="1"/>
          </p:nvPr>
        </p:nvSpPr>
        <p:spPr/>
        <p:txBody>
          <a:bodyPr/>
          <a:lstStyle/>
          <a:p>
            <a:endParaRPr lang="ja-JP" altLang="en-US"/>
          </a:p>
        </p:txBody>
      </p:sp>
    </p:spTree>
    <p:extLst>
      <p:ext uri="{BB962C8B-B14F-4D97-AF65-F5344CB8AC3E}">
        <p14:creationId xmlns:p14="http://schemas.microsoft.com/office/powerpoint/2010/main" val="35956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13</a:t>
            </a:fld>
            <a:endParaRPr lang="ja-JP" altLang="en-US" dirty="0"/>
          </a:p>
        </p:txBody>
      </p:sp>
      <p:pic>
        <p:nvPicPr>
          <p:cNvPr id="6" name="図 5">
            <a:extLst>
              <a:ext uri="{FF2B5EF4-FFF2-40B4-BE49-F238E27FC236}">
                <a16:creationId xmlns:a16="http://schemas.microsoft.com/office/drawing/2014/main" id="{F7E08B3C-038C-4C67-B9BD-A0283DB5D565}"/>
              </a:ext>
            </a:extLst>
          </p:cNvPr>
          <p:cNvPicPr>
            <a:picLocks noChangeAspect="1"/>
          </p:cNvPicPr>
          <p:nvPr/>
        </p:nvPicPr>
        <p:blipFill>
          <a:blip r:embed="rId2"/>
          <a:stretch>
            <a:fillRect/>
          </a:stretch>
        </p:blipFill>
        <p:spPr>
          <a:xfrm>
            <a:off x="1361672" y="883028"/>
            <a:ext cx="9282948" cy="5438572"/>
          </a:xfrm>
          <a:prstGeom prst="rect">
            <a:avLst/>
          </a:prstGeom>
        </p:spPr>
      </p:pic>
    </p:spTree>
    <p:extLst>
      <p:ext uri="{BB962C8B-B14F-4D97-AF65-F5344CB8AC3E}">
        <p14:creationId xmlns:p14="http://schemas.microsoft.com/office/powerpoint/2010/main" val="1309646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14</a:t>
            </a:fld>
            <a:endParaRPr lang="ja-JP" altLang="en-US" dirty="0"/>
          </a:p>
        </p:txBody>
      </p:sp>
      <p:pic>
        <p:nvPicPr>
          <p:cNvPr id="4" name="図 3">
            <a:extLst>
              <a:ext uri="{FF2B5EF4-FFF2-40B4-BE49-F238E27FC236}">
                <a16:creationId xmlns:a16="http://schemas.microsoft.com/office/drawing/2014/main" id="{5F95D24E-CE37-4A30-8713-1D551F95A50E}"/>
              </a:ext>
            </a:extLst>
          </p:cNvPr>
          <p:cNvPicPr>
            <a:picLocks noChangeAspect="1"/>
          </p:cNvPicPr>
          <p:nvPr/>
        </p:nvPicPr>
        <p:blipFill>
          <a:blip r:embed="rId2"/>
          <a:stretch>
            <a:fillRect/>
          </a:stretch>
        </p:blipFill>
        <p:spPr>
          <a:xfrm>
            <a:off x="1841835" y="1412730"/>
            <a:ext cx="8339513" cy="6695960"/>
          </a:xfrm>
          <a:prstGeom prst="rect">
            <a:avLst/>
          </a:prstGeom>
        </p:spPr>
      </p:pic>
      <p:sp>
        <p:nvSpPr>
          <p:cNvPr id="5" name="正方形/長方形 4">
            <a:extLst>
              <a:ext uri="{FF2B5EF4-FFF2-40B4-BE49-F238E27FC236}">
                <a16:creationId xmlns:a16="http://schemas.microsoft.com/office/drawing/2014/main" id="{CC47D3B5-080E-480D-9821-B4F108CB187E}"/>
              </a:ext>
            </a:extLst>
          </p:cNvPr>
          <p:cNvSpPr/>
          <p:nvPr/>
        </p:nvSpPr>
        <p:spPr>
          <a:xfrm>
            <a:off x="1318647" y="802637"/>
            <a:ext cx="9554706"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5.2 </a:t>
            </a:r>
            <a:r>
              <a:rPr lang="ja-JP" altLang="en-US" dirty="0"/>
              <a:t>前進するロボットをタッチセンサーにより停止する </a:t>
            </a:r>
            <a:r>
              <a:rPr lang="en-US" altLang="ja-JP" dirty="0"/>
              <a:t>Python </a:t>
            </a:r>
            <a:r>
              <a:rPr lang="ja-JP" altLang="en-US" dirty="0"/>
              <a:t>プログラム</a:t>
            </a:r>
          </a:p>
        </p:txBody>
      </p:sp>
    </p:spTree>
    <p:extLst>
      <p:ext uri="{BB962C8B-B14F-4D97-AF65-F5344CB8AC3E}">
        <p14:creationId xmlns:p14="http://schemas.microsoft.com/office/powerpoint/2010/main" val="1023542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p:cNvPicPr>
            <a:picLocks noChangeAspect="1"/>
          </p:cNvPicPr>
          <p:nvPr/>
        </p:nvPicPr>
        <p:blipFill>
          <a:blip r:embed="rId3"/>
          <a:stretch>
            <a:fillRect/>
          </a:stretch>
        </p:blipFill>
        <p:spPr>
          <a:xfrm>
            <a:off x="1944444" y="1487845"/>
            <a:ext cx="7811200" cy="3616035"/>
          </a:xfrm>
          <a:prstGeom prst="rect">
            <a:avLst/>
          </a:prstGeom>
        </p:spPr>
      </p:pic>
      <p:sp>
        <p:nvSpPr>
          <p:cNvPr id="5" name="テキスト ボックス 4"/>
          <p:cNvSpPr txBox="1"/>
          <p:nvPr/>
        </p:nvSpPr>
        <p:spPr>
          <a:xfrm>
            <a:off x="3777926" y="2068043"/>
            <a:ext cx="492443" cy="461665"/>
          </a:xfrm>
          <a:prstGeom prst="rect">
            <a:avLst/>
          </a:prstGeom>
          <a:noFill/>
        </p:spPr>
        <p:txBody>
          <a:bodyPr wrap="none" rtlCol="0">
            <a:spAutoFit/>
          </a:bodyPr>
          <a:lstStyle/>
          <a:p>
            <a:r>
              <a:rPr kumimoji="1" lang="ja-JP" altLang="en-US" sz="2400" dirty="0"/>
              <a:t>①</a:t>
            </a:r>
          </a:p>
        </p:txBody>
      </p:sp>
      <p:sp>
        <p:nvSpPr>
          <p:cNvPr id="6" name="テキスト ボックス 5"/>
          <p:cNvSpPr txBox="1"/>
          <p:nvPr/>
        </p:nvSpPr>
        <p:spPr>
          <a:xfrm>
            <a:off x="6444511" y="2054139"/>
            <a:ext cx="492443" cy="461665"/>
          </a:xfrm>
          <a:prstGeom prst="rect">
            <a:avLst/>
          </a:prstGeom>
          <a:noFill/>
        </p:spPr>
        <p:txBody>
          <a:bodyPr wrap="none" rtlCol="0">
            <a:spAutoFit/>
          </a:bodyPr>
          <a:lstStyle/>
          <a:p>
            <a:r>
              <a:rPr kumimoji="1" lang="ja-JP" altLang="en-US" sz="2400" dirty="0"/>
              <a:t>②</a:t>
            </a:r>
          </a:p>
        </p:txBody>
      </p:sp>
      <p:sp>
        <p:nvSpPr>
          <p:cNvPr id="7" name="テキスト ボックス 6"/>
          <p:cNvSpPr txBox="1"/>
          <p:nvPr/>
        </p:nvSpPr>
        <p:spPr>
          <a:xfrm>
            <a:off x="8193302" y="2049787"/>
            <a:ext cx="492443" cy="461665"/>
          </a:xfrm>
          <a:prstGeom prst="rect">
            <a:avLst/>
          </a:prstGeom>
          <a:noFill/>
        </p:spPr>
        <p:txBody>
          <a:bodyPr wrap="none" rtlCol="0">
            <a:spAutoFit/>
          </a:bodyPr>
          <a:lstStyle/>
          <a:p>
            <a:r>
              <a:rPr kumimoji="1" lang="ja-JP" altLang="en-US" sz="2400" dirty="0"/>
              <a:t>③</a:t>
            </a:r>
          </a:p>
        </p:txBody>
      </p:sp>
      <p:cxnSp>
        <p:nvCxnSpPr>
          <p:cNvPr id="8" name="直線矢印コネクタ 7"/>
          <p:cNvCxnSpPr>
            <a:endCxn id="10" idx="0"/>
          </p:cNvCxnSpPr>
          <p:nvPr/>
        </p:nvCxnSpPr>
        <p:spPr>
          <a:xfrm flipH="1">
            <a:off x="3155776" y="3540960"/>
            <a:ext cx="1080747" cy="85968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p:nvPr/>
        </p:nvCxnSpPr>
        <p:spPr>
          <a:xfrm>
            <a:off x="5590054" y="3455718"/>
            <a:ext cx="1755490" cy="94266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 name="テキスト ボックス 9"/>
          <p:cNvSpPr txBox="1"/>
          <p:nvPr/>
        </p:nvSpPr>
        <p:spPr>
          <a:xfrm>
            <a:off x="1796269" y="4400640"/>
            <a:ext cx="2719014" cy="400110"/>
          </a:xfrm>
          <a:prstGeom prst="rect">
            <a:avLst/>
          </a:prstGeom>
          <a:noFill/>
        </p:spPr>
        <p:txBody>
          <a:bodyPr wrap="none" rtlCol="0">
            <a:spAutoFit/>
          </a:bodyPr>
          <a:lstStyle/>
          <a:p>
            <a:r>
              <a:rPr lang="ja-JP" altLang="en-US" sz="2000" dirty="0"/>
              <a:t>「比較 ，周辺光の強さ」</a:t>
            </a:r>
            <a:endParaRPr kumimoji="1" lang="ja-JP" altLang="en-US" sz="2000" dirty="0"/>
          </a:p>
        </p:txBody>
      </p:sp>
      <p:sp>
        <p:nvSpPr>
          <p:cNvPr id="11" name="テキスト ボックス 10"/>
          <p:cNvSpPr txBox="1"/>
          <p:nvPr/>
        </p:nvSpPr>
        <p:spPr>
          <a:xfrm>
            <a:off x="6907014" y="4399510"/>
            <a:ext cx="2621230" cy="400110"/>
          </a:xfrm>
          <a:prstGeom prst="rect">
            <a:avLst/>
          </a:prstGeom>
          <a:noFill/>
        </p:spPr>
        <p:txBody>
          <a:bodyPr wrap="none" rtlCol="0">
            <a:spAutoFit/>
          </a:bodyPr>
          <a:lstStyle/>
          <a:p>
            <a:r>
              <a:rPr kumimoji="1" lang="ja-JP" altLang="en-US" sz="2000" dirty="0"/>
              <a:t>「比較の結果の真・偽」</a:t>
            </a:r>
          </a:p>
        </p:txBody>
      </p:sp>
      <p:sp>
        <p:nvSpPr>
          <p:cNvPr id="12" name="テキスト ボックス 11"/>
          <p:cNvSpPr txBox="1"/>
          <p:nvPr/>
        </p:nvSpPr>
        <p:spPr>
          <a:xfrm>
            <a:off x="4412924" y="4399510"/>
            <a:ext cx="2614818" cy="400110"/>
          </a:xfrm>
          <a:prstGeom prst="rect">
            <a:avLst/>
          </a:prstGeom>
          <a:noFill/>
        </p:spPr>
        <p:txBody>
          <a:bodyPr wrap="none" rtlCol="0">
            <a:spAutoFit/>
          </a:bodyPr>
          <a:lstStyle/>
          <a:p>
            <a:r>
              <a:rPr lang="ja-JP" altLang="en-US" sz="2000" dirty="0"/>
              <a:t>「比較タイプ（～超過）」</a:t>
            </a:r>
            <a:endParaRPr kumimoji="1" lang="ja-JP" altLang="en-US" sz="2000" dirty="0"/>
          </a:p>
        </p:txBody>
      </p:sp>
      <p:sp>
        <p:nvSpPr>
          <p:cNvPr id="14" name="テキスト ボックス 13"/>
          <p:cNvSpPr txBox="1"/>
          <p:nvPr/>
        </p:nvSpPr>
        <p:spPr>
          <a:xfrm>
            <a:off x="4855968" y="3970061"/>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6" name="直線矢印コネクタ 15"/>
          <p:cNvCxnSpPr/>
          <p:nvPr/>
        </p:nvCxnSpPr>
        <p:spPr>
          <a:xfrm>
            <a:off x="4730491" y="3455718"/>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線矢印コネクタ 18"/>
          <p:cNvCxnSpPr/>
          <p:nvPr/>
        </p:nvCxnSpPr>
        <p:spPr>
          <a:xfrm>
            <a:off x="5157759" y="3455718"/>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線矢印コネクタ 27"/>
          <p:cNvCxnSpPr>
            <a:endCxn id="29" idx="2"/>
          </p:cNvCxnSpPr>
          <p:nvPr/>
        </p:nvCxnSpPr>
        <p:spPr>
          <a:xfrm flipH="1" flipV="1">
            <a:off x="5599117" y="2414817"/>
            <a:ext cx="403367" cy="157226"/>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テキスト ボックス 28"/>
          <p:cNvSpPr txBox="1"/>
          <p:nvPr/>
        </p:nvSpPr>
        <p:spPr>
          <a:xfrm>
            <a:off x="4826309" y="2045485"/>
            <a:ext cx="1545616" cy="369332"/>
          </a:xfrm>
          <a:prstGeom prst="rect">
            <a:avLst/>
          </a:prstGeom>
          <a:noFill/>
        </p:spPr>
        <p:txBody>
          <a:bodyPr wrap="none" rtlCol="0">
            <a:spAutoFit/>
          </a:bodyPr>
          <a:lstStyle/>
          <a:p>
            <a:r>
              <a:rPr lang="ja-JP" altLang="en-US" dirty="0"/>
              <a:t>ポートセレクタ</a:t>
            </a:r>
            <a:endParaRPr kumimoji="1" lang="ja-JP" altLang="en-US" dirty="0"/>
          </a:p>
        </p:txBody>
      </p:sp>
      <p:sp>
        <p:nvSpPr>
          <p:cNvPr id="2" name="タイトル 1">
            <a:extLst>
              <a:ext uri="{FF2B5EF4-FFF2-40B4-BE49-F238E27FC236}">
                <a16:creationId xmlns:a16="http://schemas.microsoft.com/office/drawing/2014/main" id="{35299786-FB9A-431A-BD29-1914B701D7AB}"/>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3" name="正方形/長方形 2">
            <a:extLst>
              <a:ext uri="{FF2B5EF4-FFF2-40B4-BE49-F238E27FC236}">
                <a16:creationId xmlns:a16="http://schemas.microsoft.com/office/drawing/2014/main" id="{DF3848BA-DA1D-42CA-94C9-F5F71F26A20C}"/>
              </a:ext>
            </a:extLst>
          </p:cNvPr>
          <p:cNvSpPr/>
          <p:nvPr/>
        </p:nvSpPr>
        <p:spPr>
          <a:xfrm>
            <a:off x="2466818" y="5614263"/>
            <a:ext cx="8293546" cy="369332"/>
          </a:xfrm>
          <a:prstGeom prst="rect">
            <a:avLst/>
          </a:prstGeom>
        </p:spPr>
        <p:txBody>
          <a:bodyPr wrap="square">
            <a:spAutoFit/>
          </a:bodyPr>
          <a:lstStyle/>
          <a:p>
            <a:r>
              <a:rPr lang="ja-JP" altLang="en-US" dirty="0"/>
              <a:t>図</a:t>
            </a:r>
            <a:r>
              <a:rPr lang="en-US" altLang="ja-JP" dirty="0"/>
              <a:t>5.7</a:t>
            </a:r>
            <a:r>
              <a:rPr lang="ja-JP" altLang="en-US" dirty="0"/>
              <a:t>　カラーセンサーによりステータスライトを点灯させるプログラム</a:t>
            </a:r>
          </a:p>
        </p:txBody>
      </p:sp>
    </p:spTree>
    <p:extLst>
      <p:ext uri="{BB962C8B-B14F-4D97-AF65-F5344CB8AC3E}">
        <p14:creationId xmlns:p14="http://schemas.microsoft.com/office/powerpoint/2010/main" val="425171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67AD8C5C-937F-4B99-997C-220A225E5157}"/>
              </a:ext>
            </a:extLst>
          </p:cNvPr>
          <p:cNvSpPr>
            <a:spLocks noGrp="1"/>
          </p:cNvSpPr>
          <p:nvPr>
            <p:ph idx="1"/>
          </p:nvPr>
        </p:nvSpPr>
        <p:spPr/>
        <p:txBody>
          <a:bodyPr>
            <a:normAutofit fontScale="85000" lnSpcReduction="20000"/>
          </a:bodyPr>
          <a:lstStyle/>
          <a:p>
            <a:r>
              <a:rPr lang="ja-JP" altLang="en-US" dirty="0"/>
              <a:t>ブロック①：カラーセンサーブロックで，「ポート：</a:t>
            </a:r>
            <a:r>
              <a:rPr lang="en-US" altLang="ja-JP" dirty="0"/>
              <a:t>3</a:t>
            </a:r>
            <a:r>
              <a:rPr lang="ja-JP" altLang="en-US" dirty="0"/>
              <a:t>」「モード：比較・周辺光の強さ」「比較タイプ：＞（超過）」「しきい値：</a:t>
            </a:r>
            <a:r>
              <a:rPr lang="en-US" altLang="ja-JP" dirty="0"/>
              <a:t>10</a:t>
            </a:r>
            <a:r>
              <a:rPr lang="ja-JP" altLang="en-US" dirty="0"/>
              <a:t>」を設定します．これにより，カラーセンサーが検出した周辺の光の強さが </a:t>
            </a:r>
            <a:r>
              <a:rPr lang="en-US" altLang="ja-JP" dirty="0"/>
              <a:t>10 </a:t>
            </a:r>
            <a:r>
              <a:rPr lang="ja-JP" altLang="en-US" dirty="0"/>
              <a:t>を超えたときに，「比較結果：真」「照明：検出した光の強さ」が出力されます．</a:t>
            </a:r>
            <a:endParaRPr lang="en-US" altLang="ja-JP" dirty="0"/>
          </a:p>
          <a:p>
            <a:endParaRPr lang="ja-JP" altLang="en-US" dirty="0"/>
          </a:p>
          <a:p>
            <a:r>
              <a:rPr lang="ja-JP" altLang="en-US" dirty="0"/>
              <a:t>ブロック②：インテリジェントブロック ステータスライトブロックで「モード：オン」を設定します．比較の結果の真・偽の値をインテリジェントブロック ステータスライトブロックの色入力（</a:t>
            </a:r>
            <a:r>
              <a:rPr lang="en-US" altLang="ja-JP" dirty="0"/>
              <a:t>0</a:t>
            </a:r>
            <a:r>
              <a:rPr lang="ja-JP" altLang="en-US" dirty="0"/>
              <a:t>：緑，</a:t>
            </a:r>
            <a:r>
              <a:rPr lang="en-US" altLang="ja-JP" dirty="0"/>
              <a:t>1</a:t>
            </a:r>
            <a:r>
              <a:rPr lang="ja-JP" altLang="en-US" dirty="0"/>
              <a:t>：オレンジ，</a:t>
            </a:r>
            <a:r>
              <a:rPr lang="en-US" altLang="ja-JP" dirty="0"/>
              <a:t>2</a:t>
            </a:r>
            <a:r>
              <a:rPr lang="ja-JP" altLang="en-US" dirty="0"/>
              <a:t>：赤）へロジックデータワイヤーで接続します．これによりインテリジェントブロックのステータスライトが，比較の結果の真・偽の値に対応した色で光ります．</a:t>
            </a:r>
            <a:endParaRPr lang="en-US" altLang="ja-JP" dirty="0"/>
          </a:p>
          <a:p>
            <a:endParaRPr lang="en-US" altLang="ja-JP" dirty="0"/>
          </a:p>
          <a:p>
            <a:r>
              <a:rPr lang="ja-JP" altLang="en-US" dirty="0"/>
              <a:t>ブロック③：ループブロックで「モード：無限」を設定します．これにより，ループブロック内のブロック①②の処理を無限に繰り返します．</a:t>
            </a:r>
            <a:endParaRPr kumimoji="1" lang="ja-JP" altLang="en-US" dirty="0"/>
          </a:p>
        </p:txBody>
      </p:sp>
      <p:sp>
        <p:nvSpPr>
          <p:cNvPr id="3" name="スライド番号プレースホルダー 2">
            <a:extLst>
              <a:ext uri="{FF2B5EF4-FFF2-40B4-BE49-F238E27FC236}">
                <a16:creationId xmlns:a16="http://schemas.microsoft.com/office/drawing/2014/main" id="{3CA2A136-0DFE-4625-B8B3-B32BBE22E30B}"/>
              </a:ext>
            </a:extLst>
          </p:cNvPr>
          <p:cNvSpPr>
            <a:spLocks noGrp="1"/>
          </p:cNvSpPr>
          <p:nvPr>
            <p:ph type="sldNum" sz="quarter" idx="12"/>
          </p:nvPr>
        </p:nvSpPr>
        <p:spPr/>
        <p:txBody>
          <a:bodyPr/>
          <a:lstStyle/>
          <a:p>
            <a:fld id="{13AB05CA-B2B8-0B46-A3D3-7CDE1DE4FAD6}" type="slidenum">
              <a:rPr lang="ja-JP" altLang="en-US" smtClean="0"/>
              <a:pPr/>
              <a:t>16</a:t>
            </a:fld>
            <a:endParaRPr lang="ja-JP" altLang="en-US" dirty="0"/>
          </a:p>
        </p:txBody>
      </p:sp>
      <p:sp>
        <p:nvSpPr>
          <p:cNvPr id="4" name="タイトル 3">
            <a:extLst>
              <a:ext uri="{FF2B5EF4-FFF2-40B4-BE49-F238E27FC236}">
                <a16:creationId xmlns:a16="http://schemas.microsoft.com/office/drawing/2014/main" id="{2EFCEFF1-D750-4A4D-85F6-0E54D00689E8}"/>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3382001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コンテンツ プレースホルダー 7">
            <a:extLst>
              <a:ext uri="{FF2B5EF4-FFF2-40B4-BE49-F238E27FC236}">
                <a16:creationId xmlns:a16="http://schemas.microsoft.com/office/drawing/2014/main" id="{28CC672D-B7E1-45E0-A394-7D82F9E41A4B}"/>
              </a:ext>
            </a:extLst>
          </p:cNvPr>
          <p:cNvPicPr>
            <a:picLocks noGrp="1" noChangeAspect="1"/>
          </p:cNvPicPr>
          <p:nvPr>
            <p:ph idx="1"/>
          </p:nvPr>
        </p:nvPicPr>
        <p:blipFill>
          <a:blip r:embed="rId2"/>
          <a:stretch>
            <a:fillRect/>
          </a:stretch>
        </p:blipFill>
        <p:spPr>
          <a:xfrm>
            <a:off x="7613663" y="2075019"/>
            <a:ext cx="3302364" cy="711278"/>
          </a:xfrm>
          <a:prstGeom prst="rect">
            <a:avLst/>
          </a:prstGeom>
        </p:spPr>
      </p:pic>
      <p:sp>
        <p:nvSpPr>
          <p:cNvPr id="3" name="スライド番号プレースホルダー 2">
            <a:extLst>
              <a:ext uri="{FF2B5EF4-FFF2-40B4-BE49-F238E27FC236}">
                <a16:creationId xmlns:a16="http://schemas.microsoft.com/office/drawing/2014/main" id="{37A15D49-FF89-4BD5-AB49-3E8FADF34870}"/>
              </a:ext>
            </a:extLst>
          </p:cNvPr>
          <p:cNvSpPr>
            <a:spLocks noGrp="1"/>
          </p:cNvSpPr>
          <p:nvPr>
            <p:ph type="sldNum" sz="quarter" idx="12"/>
          </p:nvPr>
        </p:nvSpPr>
        <p:spPr/>
        <p:txBody>
          <a:bodyPr/>
          <a:lstStyle/>
          <a:p>
            <a:fld id="{13AB05CA-B2B8-0B46-A3D3-7CDE1DE4FAD6}" type="slidenum">
              <a:rPr lang="ja-JP" altLang="en-US" smtClean="0"/>
              <a:pPr/>
              <a:t>17</a:t>
            </a:fld>
            <a:endParaRPr lang="ja-JP" altLang="en-US" dirty="0"/>
          </a:p>
        </p:txBody>
      </p:sp>
      <p:sp>
        <p:nvSpPr>
          <p:cNvPr id="4" name="タイトル 3">
            <a:extLst>
              <a:ext uri="{FF2B5EF4-FFF2-40B4-BE49-F238E27FC236}">
                <a16:creationId xmlns:a16="http://schemas.microsoft.com/office/drawing/2014/main" id="{DC331025-4579-4CA2-B5A3-EBB7B7891ACA}"/>
              </a:ext>
            </a:extLst>
          </p:cNvPr>
          <p:cNvSpPr>
            <a:spLocks noGrp="1"/>
          </p:cNvSpPr>
          <p:nvPr>
            <p:ph type="title"/>
          </p:nvPr>
        </p:nvSpPr>
        <p:spPr/>
        <p:txBody>
          <a:bodyPr/>
          <a:lstStyle/>
          <a:p>
            <a:r>
              <a:rPr kumimoji="1" lang="en-US" altLang="ja-JP" dirty="0"/>
              <a:t>EV3-Classroom</a:t>
            </a:r>
            <a:r>
              <a:rPr kumimoji="1" lang="ja-JP" altLang="en-US" dirty="0"/>
              <a:t>のカラーセンサのブロック</a:t>
            </a:r>
          </a:p>
        </p:txBody>
      </p:sp>
      <p:pic>
        <p:nvPicPr>
          <p:cNvPr id="5" name="図 4">
            <a:extLst>
              <a:ext uri="{FF2B5EF4-FFF2-40B4-BE49-F238E27FC236}">
                <a16:creationId xmlns:a16="http://schemas.microsoft.com/office/drawing/2014/main" id="{A4741585-6602-47AE-9E3B-AACF0D31375B}"/>
              </a:ext>
            </a:extLst>
          </p:cNvPr>
          <p:cNvPicPr>
            <a:picLocks noChangeAspect="1"/>
          </p:cNvPicPr>
          <p:nvPr/>
        </p:nvPicPr>
        <p:blipFill>
          <a:blip r:embed="rId3"/>
          <a:stretch>
            <a:fillRect/>
          </a:stretch>
        </p:blipFill>
        <p:spPr>
          <a:xfrm>
            <a:off x="1654744" y="1205303"/>
            <a:ext cx="8882512" cy="677408"/>
          </a:xfrm>
          <a:prstGeom prst="rect">
            <a:avLst/>
          </a:prstGeom>
        </p:spPr>
      </p:pic>
      <p:pic>
        <p:nvPicPr>
          <p:cNvPr id="6" name="図 5">
            <a:extLst>
              <a:ext uri="{FF2B5EF4-FFF2-40B4-BE49-F238E27FC236}">
                <a16:creationId xmlns:a16="http://schemas.microsoft.com/office/drawing/2014/main" id="{DE2F1650-9E32-4B91-949E-F02656F14260}"/>
              </a:ext>
            </a:extLst>
          </p:cNvPr>
          <p:cNvPicPr>
            <a:picLocks noChangeAspect="1"/>
          </p:cNvPicPr>
          <p:nvPr/>
        </p:nvPicPr>
        <p:blipFill>
          <a:blip r:embed="rId4"/>
          <a:stretch>
            <a:fillRect/>
          </a:stretch>
        </p:blipFill>
        <p:spPr>
          <a:xfrm>
            <a:off x="1792670" y="2138526"/>
            <a:ext cx="1630013" cy="584264"/>
          </a:xfrm>
          <a:prstGeom prst="rect">
            <a:avLst/>
          </a:prstGeom>
        </p:spPr>
      </p:pic>
      <p:pic>
        <p:nvPicPr>
          <p:cNvPr id="7" name="図 6">
            <a:extLst>
              <a:ext uri="{FF2B5EF4-FFF2-40B4-BE49-F238E27FC236}">
                <a16:creationId xmlns:a16="http://schemas.microsoft.com/office/drawing/2014/main" id="{989B12BF-EC8E-476D-BF9C-EF1E34DFDD83}"/>
              </a:ext>
            </a:extLst>
          </p:cNvPr>
          <p:cNvPicPr>
            <a:picLocks noChangeAspect="1"/>
          </p:cNvPicPr>
          <p:nvPr/>
        </p:nvPicPr>
        <p:blipFill>
          <a:blip r:embed="rId5"/>
          <a:stretch>
            <a:fillRect/>
          </a:stretch>
        </p:blipFill>
        <p:spPr>
          <a:xfrm>
            <a:off x="3933334" y="2132175"/>
            <a:ext cx="3221922" cy="596966"/>
          </a:xfrm>
          <a:prstGeom prst="rect">
            <a:avLst/>
          </a:prstGeom>
        </p:spPr>
      </p:pic>
      <p:pic>
        <p:nvPicPr>
          <p:cNvPr id="9" name="図 8">
            <a:extLst>
              <a:ext uri="{FF2B5EF4-FFF2-40B4-BE49-F238E27FC236}">
                <a16:creationId xmlns:a16="http://schemas.microsoft.com/office/drawing/2014/main" id="{FB410F9C-E7CA-476E-9581-7C9928342F0E}"/>
              </a:ext>
            </a:extLst>
          </p:cNvPr>
          <p:cNvPicPr>
            <a:picLocks noChangeAspect="1"/>
          </p:cNvPicPr>
          <p:nvPr/>
        </p:nvPicPr>
        <p:blipFill>
          <a:blip r:embed="rId6"/>
          <a:stretch>
            <a:fillRect/>
          </a:stretch>
        </p:blipFill>
        <p:spPr>
          <a:xfrm>
            <a:off x="1792670" y="3243996"/>
            <a:ext cx="1706221" cy="1782430"/>
          </a:xfrm>
          <a:prstGeom prst="rect">
            <a:avLst/>
          </a:prstGeom>
        </p:spPr>
      </p:pic>
      <p:pic>
        <p:nvPicPr>
          <p:cNvPr id="10" name="図 9">
            <a:extLst>
              <a:ext uri="{FF2B5EF4-FFF2-40B4-BE49-F238E27FC236}">
                <a16:creationId xmlns:a16="http://schemas.microsoft.com/office/drawing/2014/main" id="{BC895FF6-FF09-4641-B969-96E25A57B2F7}"/>
              </a:ext>
            </a:extLst>
          </p:cNvPr>
          <p:cNvPicPr>
            <a:picLocks noChangeAspect="1"/>
          </p:cNvPicPr>
          <p:nvPr/>
        </p:nvPicPr>
        <p:blipFill>
          <a:blip r:embed="rId7"/>
          <a:stretch>
            <a:fillRect/>
          </a:stretch>
        </p:blipFill>
        <p:spPr>
          <a:xfrm>
            <a:off x="3933334" y="3243996"/>
            <a:ext cx="3226156" cy="2739269"/>
          </a:xfrm>
          <a:prstGeom prst="rect">
            <a:avLst/>
          </a:prstGeom>
        </p:spPr>
      </p:pic>
    </p:spTree>
    <p:extLst>
      <p:ext uri="{BB962C8B-B14F-4D97-AF65-F5344CB8AC3E}">
        <p14:creationId xmlns:p14="http://schemas.microsoft.com/office/powerpoint/2010/main" val="39788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7F7F210-258E-40B2-9A5C-D74DAF1782CE}"/>
              </a:ext>
            </a:extLst>
          </p:cNvPr>
          <p:cNvSpPr>
            <a:spLocks noGrp="1"/>
          </p:cNvSpPr>
          <p:nvPr>
            <p:ph idx="1"/>
          </p:nvPr>
        </p:nvSpPr>
        <p:spPr/>
        <p:txBody>
          <a:bodyPr/>
          <a:lstStyle/>
          <a:p>
            <a:endParaRPr kumimoji="1" lang="ja-JP" altLang="en-US"/>
          </a:p>
        </p:txBody>
      </p:sp>
      <p:sp>
        <p:nvSpPr>
          <p:cNvPr id="3" name="スライド番号プレースホルダー 2">
            <a:extLst>
              <a:ext uri="{FF2B5EF4-FFF2-40B4-BE49-F238E27FC236}">
                <a16:creationId xmlns:a16="http://schemas.microsoft.com/office/drawing/2014/main" id="{37A15D49-FF89-4BD5-AB49-3E8FADF34870}"/>
              </a:ext>
            </a:extLst>
          </p:cNvPr>
          <p:cNvSpPr>
            <a:spLocks noGrp="1"/>
          </p:cNvSpPr>
          <p:nvPr>
            <p:ph type="sldNum" sz="quarter" idx="12"/>
          </p:nvPr>
        </p:nvSpPr>
        <p:spPr/>
        <p:txBody>
          <a:bodyPr/>
          <a:lstStyle/>
          <a:p>
            <a:fld id="{13AB05CA-B2B8-0B46-A3D3-7CDE1DE4FAD6}" type="slidenum">
              <a:rPr lang="ja-JP" altLang="en-US" smtClean="0"/>
              <a:pPr/>
              <a:t>18</a:t>
            </a:fld>
            <a:endParaRPr lang="ja-JP" altLang="en-US" dirty="0"/>
          </a:p>
        </p:txBody>
      </p:sp>
      <p:sp>
        <p:nvSpPr>
          <p:cNvPr id="4" name="タイトル 3">
            <a:extLst>
              <a:ext uri="{FF2B5EF4-FFF2-40B4-BE49-F238E27FC236}">
                <a16:creationId xmlns:a16="http://schemas.microsoft.com/office/drawing/2014/main" id="{DC331025-4579-4CA2-B5A3-EBB7B7891ACA}"/>
              </a:ext>
            </a:extLst>
          </p:cNvPr>
          <p:cNvSpPr>
            <a:spLocks noGrp="1"/>
          </p:cNvSpPr>
          <p:nvPr>
            <p:ph type="title"/>
          </p:nvPr>
        </p:nvSpPr>
        <p:spPr/>
        <p:txBody>
          <a:bodyPr/>
          <a:lstStyle/>
          <a:p>
            <a:r>
              <a:rPr kumimoji="1" lang="en-US" altLang="ja-JP" dirty="0"/>
              <a:t>EV3-Classroom</a:t>
            </a:r>
            <a:r>
              <a:rPr kumimoji="1" lang="ja-JP" altLang="en-US" dirty="0"/>
              <a:t>のカラーセンサのブロック</a:t>
            </a:r>
          </a:p>
        </p:txBody>
      </p:sp>
      <p:pic>
        <p:nvPicPr>
          <p:cNvPr id="5" name="図 4">
            <a:extLst>
              <a:ext uri="{FF2B5EF4-FFF2-40B4-BE49-F238E27FC236}">
                <a16:creationId xmlns:a16="http://schemas.microsoft.com/office/drawing/2014/main" id="{82CC6A47-681E-437C-B93D-C91611DACAF4}"/>
              </a:ext>
            </a:extLst>
          </p:cNvPr>
          <p:cNvPicPr>
            <a:picLocks noChangeAspect="1"/>
          </p:cNvPicPr>
          <p:nvPr/>
        </p:nvPicPr>
        <p:blipFill>
          <a:blip r:embed="rId2"/>
          <a:stretch>
            <a:fillRect/>
          </a:stretch>
        </p:blipFill>
        <p:spPr>
          <a:xfrm>
            <a:off x="451837" y="1822521"/>
            <a:ext cx="5114430" cy="1807833"/>
          </a:xfrm>
          <a:prstGeom prst="rect">
            <a:avLst/>
          </a:prstGeom>
        </p:spPr>
      </p:pic>
      <p:pic>
        <p:nvPicPr>
          <p:cNvPr id="6" name="図 5">
            <a:extLst>
              <a:ext uri="{FF2B5EF4-FFF2-40B4-BE49-F238E27FC236}">
                <a16:creationId xmlns:a16="http://schemas.microsoft.com/office/drawing/2014/main" id="{5E45FACF-2DC4-4827-B014-ECBB6E96A3B7}"/>
              </a:ext>
            </a:extLst>
          </p:cNvPr>
          <p:cNvPicPr>
            <a:picLocks noChangeAspect="1"/>
          </p:cNvPicPr>
          <p:nvPr/>
        </p:nvPicPr>
        <p:blipFill>
          <a:blip r:embed="rId3"/>
          <a:stretch>
            <a:fillRect/>
          </a:stretch>
        </p:blipFill>
        <p:spPr>
          <a:xfrm>
            <a:off x="451837" y="4144134"/>
            <a:ext cx="7739386" cy="2713866"/>
          </a:xfrm>
          <a:prstGeom prst="rect">
            <a:avLst/>
          </a:prstGeom>
        </p:spPr>
      </p:pic>
      <p:pic>
        <p:nvPicPr>
          <p:cNvPr id="7" name="図 6">
            <a:extLst>
              <a:ext uri="{FF2B5EF4-FFF2-40B4-BE49-F238E27FC236}">
                <a16:creationId xmlns:a16="http://schemas.microsoft.com/office/drawing/2014/main" id="{EF744B83-E7A9-4E6A-9000-2289C42C8555}"/>
              </a:ext>
            </a:extLst>
          </p:cNvPr>
          <p:cNvPicPr>
            <a:picLocks noChangeAspect="1"/>
          </p:cNvPicPr>
          <p:nvPr/>
        </p:nvPicPr>
        <p:blipFill>
          <a:blip r:embed="rId4"/>
          <a:stretch>
            <a:fillRect/>
          </a:stretch>
        </p:blipFill>
        <p:spPr>
          <a:xfrm>
            <a:off x="451837" y="4840853"/>
            <a:ext cx="4195696" cy="1519934"/>
          </a:xfrm>
          <a:prstGeom prst="rect">
            <a:avLst/>
          </a:prstGeom>
        </p:spPr>
      </p:pic>
      <p:pic>
        <p:nvPicPr>
          <p:cNvPr id="8" name="図 7">
            <a:extLst>
              <a:ext uri="{FF2B5EF4-FFF2-40B4-BE49-F238E27FC236}">
                <a16:creationId xmlns:a16="http://schemas.microsoft.com/office/drawing/2014/main" id="{17C85F33-1DE9-4FAB-B43C-56EC6B960A47}"/>
              </a:ext>
            </a:extLst>
          </p:cNvPr>
          <p:cNvPicPr>
            <a:picLocks noChangeAspect="1"/>
          </p:cNvPicPr>
          <p:nvPr/>
        </p:nvPicPr>
        <p:blipFill>
          <a:blip r:embed="rId5"/>
          <a:stretch>
            <a:fillRect/>
          </a:stretch>
        </p:blipFill>
        <p:spPr>
          <a:xfrm>
            <a:off x="6991275" y="1371873"/>
            <a:ext cx="4386217" cy="2370928"/>
          </a:xfrm>
          <a:prstGeom prst="rect">
            <a:avLst/>
          </a:prstGeom>
        </p:spPr>
      </p:pic>
      <p:pic>
        <p:nvPicPr>
          <p:cNvPr id="9" name="図 8">
            <a:extLst>
              <a:ext uri="{FF2B5EF4-FFF2-40B4-BE49-F238E27FC236}">
                <a16:creationId xmlns:a16="http://schemas.microsoft.com/office/drawing/2014/main" id="{77D38F24-6CAD-47ED-8CA6-9B3FA19D3F38}"/>
              </a:ext>
            </a:extLst>
          </p:cNvPr>
          <p:cNvPicPr>
            <a:picLocks noChangeAspect="1"/>
          </p:cNvPicPr>
          <p:nvPr/>
        </p:nvPicPr>
        <p:blipFill>
          <a:blip r:embed="rId6"/>
          <a:stretch>
            <a:fillRect/>
          </a:stretch>
        </p:blipFill>
        <p:spPr>
          <a:xfrm>
            <a:off x="8579838" y="4108405"/>
            <a:ext cx="3501353" cy="2984829"/>
          </a:xfrm>
          <a:prstGeom prst="rect">
            <a:avLst/>
          </a:prstGeom>
        </p:spPr>
      </p:pic>
    </p:spTree>
    <p:extLst>
      <p:ext uri="{BB962C8B-B14F-4D97-AF65-F5344CB8AC3E}">
        <p14:creationId xmlns:p14="http://schemas.microsoft.com/office/powerpoint/2010/main" val="2661635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コンテンツ プレースホルダー 9">
            <a:extLst>
              <a:ext uri="{FF2B5EF4-FFF2-40B4-BE49-F238E27FC236}">
                <a16:creationId xmlns:a16="http://schemas.microsoft.com/office/drawing/2014/main" id="{A93A9D4A-2480-4477-98C2-72C0BB69870C}"/>
              </a:ext>
            </a:extLst>
          </p:cNvPr>
          <p:cNvPicPr>
            <a:picLocks noGrp="1" noChangeAspect="1"/>
          </p:cNvPicPr>
          <p:nvPr>
            <p:ph idx="1"/>
          </p:nvPr>
        </p:nvPicPr>
        <p:blipFill>
          <a:blip r:embed="rId2"/>
          <a:stretch>
            <a:fillRect/>
          </a:stretch>
        </p:blipFill>
        <p:spPr>
          <a:xfrm>
            <a:off x="5627288" y="3998067"/>
            <a:ext cx="4085617" cy="711278"/>
          </a:xfrm>
          <a:prstGeom prst="rect">
            <a:avLst/>
          </a:prstGeom>
        </p:spPr>
      </p:pic>
      <p:sp>
        <p:nvSpPr>
          <p:cNvPr id="3" name="スライド番号プレースホルダー 2">
            <a:extLst>
              <a:ext uri="{FF2B5EF4-FFF2-40B4-BE49-F238E27FC236}">
                <a16:creationId xmlns:a16="http://schemas.microsoft.com/office/drawing/2014/main" id="{37A15D49-FF89-4BD5-AB49-3E8FADF34870}"/>
              </a:ext>
            </a:extLst>
          </p:cNvPr>
          <p:cNvSpPr>
            <a:spLocks noGrp="1"/>
          </p:cNvSpPr>
          <p:nvPr>
            <p:ph type="sldNum" sz="quarter" idx="12"/>
          </p:nvPr>
        </p:nvSpPr>
        <p:spPr/>
        <p:txBody>
          <a:bodyPr/>
          <a:lstStyle/>
          <a:p>
            <a:fld id="{13AB05CA-B2B8-0B46-A3D3-7CDE1DE4FAD6}" type="slidenum">
              <a:rPr lang="ja-JP" altLang="en-US" smtClean="0"/>
              <a:pPr/>
              <a:t>19</a:t>
            </a:fld>
            <a:endParaRPr lang="ja-JP" altLang="en-US" dirty="0"/>
          </a:p>
        </p:txBody>
      </p:sp>
      <p:sp>
        <p:nvSpPr>
          <p:cNvPr id="4" name="タイトル 3">
            <a:extLst>
              <a:ext uri="{FF2B5EF4-FFF2-40B4-BE49-F238E27FC236}">
                <a16:creationId xmlns:a16="http://schemas.microsoft.com/office/drawing/2014/main" id="{DC331025-4579-4CA2-B5A3-EBB7B7891ACA}"/>
              </a:ext>
            </a:extLst>
          </p:cNvPr>
          <p:cNvSpPr>
            <a:spLocks noGrp="1"/>
          </p:cNvSpPr>
          <p:nvPr>
            <p:ph type="title"/>
          </p:nvPr>
        </p:nvSpPr>
        <p:spPr/>
        <p:txBody>
          <a:bodyPr/>
          <a:lstStyle/>
          <a:p>
            <a:r>
              <a:rPr kumimoji="1" lang="en-US" altLang="ja-JP" dirty="0"/>
              <a:t>EV3-Classroom</a:t>
            </a:r>
            <a:r>
              <a:rPr kumimoji="1" lang="ja-JP" altLang="en-US" dirty="0"/>
              <a:t>のカラーセンサのブロック</a:t>
            </a:r>
          </a:p>
        </p:txBody>
      </p:sp>
      <p:pic>
        <p:nvPicPr>
          <p:cNvPr id="5" name="図 4">
            <a:extLst>
              <a:ext uri="{FF2B5EF4-FFF2-40B4-BE49-F238E27FC236}">
                <a16:creationId xmlns:a16="http://schemas.microsoft.com/office/drawing/2014/main" id="{4ECAFA93-D5D7-4E69-9CEC-56A5D491FE71}"/>
              </a:ext>
            </a:extLst>
          </p:cNvPr>
          <p:cNvPicPr>
            <a:picLocks noChangeAspect="1"/>
          </p:cNvPicPr>
          <p:nvPr/>
        </p:nvPicPr>
        <p:blipFill>
          <a:blip r:embed="rId3"/>
          <a:stretch>
            <a:fillRect/>
          </a:stretch>
        </p:blipFill>
        <p:spPr>
          <a:xfrm>
            <a:off x="335360" y="1140733"/>
            <a:ext cx="2358227" cy="571563"/>
          </a:xfrm>
          <a:prstGeom prst="rect">
            <a:avLst/>
          </a:prstGeom>
        </p:spPr>
      </p:pic>
      <p:pic>
        <p:nvPicPr>
          <p:cNvPr id="6" name="図 5">
            <a:extLst>
              <a:ext uri="{FF2B5EF4-FFF2-40B4-BE49-F238E27FC236}">
                <a16:creationId xmlns:a16="http://schemas.microsoft.com/office/drawing/2014/main" id="{F25FCA04-28CF-478E-99A9-25F95D377CA2}"/>
              </a:ext>
            </a:extLst>
          </p:cNvPr>
          <p:cNvPicPr>
            <a:picLocks noChangeAspect="1"/>
          </p:cNvPicPr>
          <p:nvPr/>
        </p:nvPicPr>
        <p:blipFill>
          <a:blip r:embed="rId4"/>
          <a:stretch>
            <a:fillRect/>
          </a:stretch>
        </p:blipFill>
        <p:spPr>
          <a:xfrm>
            <a:off x="335360" y="1926549"/>
            <a:ext cx="2358227" cy="563095"/>
          </a:xfrm>
          <a:prstGeom prst="rect">
            <a:avLst/>
          </a:prstGeom>
        </p:spPr>
      </p:pic>
      <p:pic>
        <p:nvPicPr>
          <p:cNvPr id="7" name="図 6">
            <a:extLst>
              <a:ext uri="{FF2B5EF4-FFF2-40B4-BE49-F238E27FC236}">
                <a16:creationId xmlns:a16="http://schemas.microsoft.com/office/drawing/2014/main" id="{5BE9D159-4942-48F6-8619-A7FFFBBD6C0D}"/>
              </a:ext>
            </a:extLst>
          </p:cNvPr>
          <p:cNvPicPr>
            <a:picLocks noChangeAspect="1"/>
          </p:cNvPicPr>
          <p:nvPr/>
        </p:nvPicPr>
        <p:blipFill>
          <a:blip r:embed="rId5"/>
          <a:stretch>
            <a:fillRect/>
          </a:stretch>
        </p:blipFill>
        <p:spPr>
          <a:xfrm>
            <a:off x="335360" y="3141101"/>
            <a:ext cx="4449724" cy="575797"/>
          </a:xfrm>
          <a:prstGeom prst="rect">
            <a:avLst/>
          </a:prstGeom>
        </p:spPr>
      </p:pic>
      <p:pic>
        <p:nvPicPr>
          <p:cNvPr id="8" name="図 7">
            <a:extLst>
              <a:ext uri="{FF2B5EF4-FFF2-40B4-BE49-F238E27FC236}">
                <a16:creationId xmlns:a16="http://schemas.microsoft.com/office/drawing/2014/main" id="{5143347B-7E91-411C-94F7-9352801817A7}"/>
              </a:ext>
            </a:extLst>
          </p:cNvPr>
          <p:cNvPicPr>
            <a:picLocks noChangeAspect="1"/>
          </p:cNvPicPr>
          <p:nvPr/>
        </p:nvPicPr>
        <p:blipFill>
          <a:blip r:embed="rId6"/>
          <a:stretch>
            <a:fillRect/>
          </a:stretch>
        </p:blipFill>
        <p:spPr>
          <a:xfrm>
            <a:off x="329009" y="3998067"/>
            <a:ext cx="4462425" cy="588498"/>
          </a:xfrm>
          <a:prstGeom prst="rect">
            <a:avLst/>
          </a:prstGeom>
        </p:spPr>
      </p:pic>
      <p:pic>
        <p:nvPicPr>
          <p:cNvPr id="9" name="図 8">
            <a:extLst>
              <a:ext uri="{FF2B5EF4-FFF2-40B4-BE49-F238E27FC236}">
                <a16:creationId xmlns:a16="http://schemas.microsoft.com/office/drawing/2014/main" id="{3871E9B9-B898-435A-A23D-17CAC5286A19}"/>
              </a:ext>
            </a:extLst>
          </p:cNvPr>
          <p:cNvPicPr>
            <a:picLocks noChangeAspect="1"/>
          </p:cNvPicPr>
          <p:nvPr/>
        </p:nvPicPr>
        <p:blipFill>
          <a:blip r:embed="rId7"/>
          <a:stretch>
            <a:fillRect/>
          </a:stretch>
        </p:blipFill>
        <p:spPr>
          <a:xfrm>
            <a:off x="5627288" y="3054308"/>
            <a:ext cx="3103375" cy="749383"/>
          </a:xfrm>
          <a:prstGeom prst="rect">
            <a:avLst/>
          </a:prstGeom>
        </p:spPr>
      </p:pic>
      <p:pic>
        <p:nvPicPr>
          <p:cNvPr id="11" name="図 10">
            <a:extLst>
              <a:ext uri="{FF2B5EF4-FFF2-40B4-BE49-F238E27FC236}">
                <a16:creationId xmlns:a16="http://schemas.microsoft.com/office/drawing/2014/main" id="{86A67F04-D7C9-4E00-9D33-C36F30B68981}"/>
              </a:ext>
            </a:extLst>
          </p:cNvPr>
          <p:cNvPicPr>
            <a:picLocks noChangeAspect="1"/>
          </p:cNvPicPr>
          <p:nvPr/>
        </p:nvPicPr>
        <p:blipFill>
          <a:blip r:embed="rId8"/>
          <a:stretch>
            <a:fillRect/>
          </a:stretch>
        </p:blipFill>
        <p:spPr>
          <a:xfrm>
            <a:off x="301490" y="4972118"/>
            <a:ext cx="4483594" cy="1490298"/>
          </a:xfrm>
          <a:prstGeom prst="rect">
            <a:avLst/>
          </a:prstGeom>
        </p:spPr>
      </p:pic>
      <p:pic>
        <p:nvPicPr>
          <p:cNvPr id="12" name="図 11">
            <a:extLst>
              <a:ext uri="{FF2B5EF4-FFF2-40B4-BE49-F238E27FC236}">
                <a16:creationId xmlns:a16="http://schemas.microsoft.com/office/drawing/2014/main" id="{818C29AF-E16F-4877-92B4-DA26343D6FF0}"/>
              </a:ext>
            </a:extLst>
          </p:cNvPr>
          <p:cNvPicPr>
            <a:picLocks noChangeAspect="1"/>
          </p:cNvPicPr>
          <p:nvPr/>
        </p:nvPicPr>
        <p:blipFill>
          <a:blip r:embed="rId9"/>
          <a:stretch>
            <a:fillRect/>
          </a:stretch>
        </p:blipFill>
        <p:spPr>
          <a:xfrm>
            <a:off x="5627288" y="4972118"/>
            <a:ext cx="4051747" cy="1274374"/>
          </a:xfrm>
          <a:prstGeom prst="rect">
            <a:avLst/>
          </a:prstGeom>
        </p:spPr>
      </p:pic>
    </p:spTree>
    <p:extLst>
      <p:ext uri="{BB962C8B-B14F-4D97-AF65-F5344CB8AC3E}">
        <p14:creationId xmlns:p14="http://schemas.microsoft.com/office/powerpoint/2010/main" val="11413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F6A79DA-3FB1-4D35-BEF9-D40F5072E3FF}"/>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3" name="正方形/長方形 2">
            <a:extLst>
              <a:ext uri="{FF2B5EF4-FFF2-40B4-BE49-F238E27FC236}">
                <a16:creationId xmlns:a16="http://schemas.microsoft.com/office/drawing/2014/main" id="{B3913A10-78ED-444B-AA4D-0BD72EB0DCD6}"/>
              </a:ext>
            </a:extLst>
          </p:cNvPr>
          <p:cNvSpPr/>
          <p:nvPr/>
        </p:nvSpPr>
        <p:spPr>
          <a:xfrm>
            <a:off x="2778471" y="5693107"/>
            <a:ext cx="7624203" cy="369332"/>
          </a:xfrm>
          <a:prstGeom prst="rect">
            <a:avLst/>
          </a:prstGeom>
        </p:spPr>
        <p:txBody>
          <a:bodyPr wrap="none">
            <a:spAutoFit/>
          </a:bodyPr>
          <a:lstStyle/>
          <a:p>
            <a:r>
              <a:rPr lang="ja-JP" altLang="en-US" dirty="0"/>
              <a:t>図</a:t>
            </a:r>
            <a:r>
              <a:rPr lang="en-US" altLang="ja-JP" dirty="0"/>
              <a:t>5.3</a:t>
            </a:r>
            <a:r>
              <a:rPr lang="ja-JP" altLang="en-US" dirty="0"/>
              <a:t> 　タッチセンサーによりステータスライトを点灯させるプログラム</a:t>
            </a:r>
          </a:p>
        </p:txBody>
      </p:sp>
      <p:pic>
        <p:nvPicPr>
          <p:cNvPr id="31" name="図 30">
            <a:extLst>
              <a:ext uri="{FF2B5EF4-FFF2-40B4-BE49-F238E27FC236}">
                <a16:creationId xmlns:a16="http://schemas.microsoft.com/office/drawing/2014/main" id="{EBB60083-5FF0-4C81-A5E2-724BB834D445}"/>
              </a:ext>
            </a:extLst>
          </p:cNvPr>
          <p:cNvPicPr>
            <a:picLocks noChangeAspect="1"/>
          </p:cNvPicPr>
          <p:nvPr/>
        </p:nvPicPr>
        <p:blipFill>
          <a:blip r:embed="rId3"/>
          <a:stretch>
            <a:fillRect/>
          </a:stretch>
        </p:blipFill>
        <p:spPr>
          <a:xfrm>
            <a:off x="2722024" y="1416524"/>
            <a:ext cx="7309386" cy="3975675"/>
          </a:xfrm>
          <a:prstGeom prst="rect">
            <a:avLst/>
          </a:prstGeom>
        </p:spPr>
      </p:pic>
      <p:sp>
        <p:nvSpPr>
          <p:cNvPr id="32" name="テキスト ボックス 31">
            <a:extLst>
              <a:ext uri="{FF2B5EF4-FFF2-40B4-BE49-F238E27FC236}">
                <a16:creationId xmlns:a16="http://schemas.microsoft.com/office/drawing/2014/main" id="{2842B65D-9BAE-4521-86DE-017903258E99}"/>
              </a:ext>
            </a:extLst>
          </p:cNvPr>
          <p:cNvSpPr txBox="1"/>
          <p:nvPr/>
        </p:nvSpPr>
        <p:spPr>
          <a:xfrm>
            <a:off x="4857615" y="2242443"/>
            <a:ext cx="415498" cy="369332"/>
          </a:xfrm>
          <a:prstGeom prst="rect">
            <a:avLst/>
          </a:prstGeom>
          <a:noFill/>
        </p:spPr>
        <p:txBody>
          <a:bodyPr wrap="none" rtlCol="0">
            <a:spAutoFit/>
          </a:bodyPr>
          <a:lstStyle/>
          <a:p>
            <a:r>
              <a:rPr kumimoji="1" lang="ja-JP" altLang="en-US" dirty="0"/>
              <a:t>①</a:t>
            </a:r>
          </a:p>
        </p:txBody>
      </p:sp>
      <p:sp>
        <p:nvSpPr>
          <p:cNvPr id="33" name="テキスト ボックス 32">
            <a:extLst>
              <a:ext uri="{FF2B5EF4-FFF2-40B4-BE49-F238E27FC236}">
                <a16:creationId xmlns:a16="http://schemas.microsoft.com/office/drawing/2014/main" id="{7BC92719-F3BB-4AEF-B79C-97430F7328FE}"/>
              </a:ext>
            </a:extLst>
          </p:cNvPr>
          <p:cNvSpPr txBox="1"/>
          <p:nvPr/>
        </p:nvSpPr>
        <p:spPr>
          <a:xfrm>
            <a:off x="6376717" y="2242443"/>
            <a:ext cx="415498" cy="369332"/>
          </a:xfrm>
          <a:prstGeom prst="rect">
            <a:avLst/>
          </a:prstGeom>
          <a:noFill/>
        </p:spPr>
        <p:txBody>
          <a:bodyPr wrap="none" rtlCol="0">
            <a:spAutoFit/>
          </a:bodyPr>
          <a:lstStyle/>
          <a:p>
            <a:r>
              <a:rPr kumimoji="1" lang="ja-JP" altLang="en-US" dirty="0"/>
              <a:t>②</a:t>
            </a:r>
          </a:p>
        </p:txBody>
      </p:sp>
      <p:sp>
        <p:nvSpPr>
          <p:cNvPr id="34" name="テキスト ボックス 33">
            <a:extLst>
              <a:ext uri="{FF2B5EF4-FFF2-40B4-BE49-F238E27FC236}">
                <a16:creationId xmlns:a16="http://schemas.microsoft.com/office/drawing/2014/main" id="{BA038D0F-E909-49C0-A680-C9388057FD80}"/>
              </a:ext>
            </a:extLst>
          </p:cNvPr>
          <p:cNvSpPr txBox="1"/>
          <p:nvPr/>
        </p:nvSpPr>
        <p:spPr>
          <a:xfrm>
            <a:off x="8311317" y="2258402"/>
            <a:ext cx="415498" cy="369332"/>
          </a:xfrm>
          <a:prstGeom prst="rect">
            <a:avLst/>
          </a:prstGeom>
          <a:noFill/>
        </p:spPr>
        <p:txBody>
          <a:bodyPr wrap="none" rtlCol="0">
            <a:spAutoFit/>
          </a:bodyPr>
          <a:lstStyle/>
          <a:p>
            <a:r>
              <a:rPr kumimoji="1" lang="ja-JP" altLang="en-US" dirty="0"/>
              <a:t>③</a:t>
            </a:r>
          </a:p>
        </p:txBody>
      </p:sp>
      <p:cxnSp>
        <p:nvCxnSpPr>
          <p:cNvPr id="35" name="直線矢印コネクタ 34">
            <a:extLst>
              <a:ext uri="{FF2B5EF4-FFF2-40B4-BE49-F238E27FC236}">
                <a16:creationId xmlns:a16="http://schemas.microsoft.com/office/drawing/2014/main" id="{742C2368-2E4E-44C4-B37E-96EDA8691FC0}"/>
              </a:ext>
            </a:extLst>
          </p:cNvPr>
          <p:cNvCxnSpPr/>
          <p:nvPr/>
        </p:nvCxnSpPr>
        <p:spPr>
          <a:xfrm>
            <a:off x="5362285" y="3657727"/>
            <a:ext cx="0" cy="721567"/>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C2147CA8-1086-4E53-9854-D5F6E54C7FCB}"/>
              </a:ext>
            </a:extLst>
          </p:cNvPr>
          <p:cNvCxnSpPr/>
          <p:nvPr/>
        </p:nvCxnSpPr>
        <p:spPr>
          <a:xfrm>
            <a:off x="7413669" y="3657727"/>
            <a:ext cx="482150" cy="625986"/>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CC9C0C47-0359-4953-B47F-A6A062E8740F}"/>
              </a:ext>
            </a:extLst>
          </p:cNvPr>
          <p:cNvSpPr txBox="1"/>
          <p:nvPr/>
        </p:nvSpPr>
        <p:spPr>
          <a:xfrm>
            <a:off x="4463780" y="4379294"/>
            <a:ext cx="1492716" cy="369332"/>
          </a:xfrm>
          <a:prstGeom prst="rect">
            <a:avLst/>
          </a:prstGeom>
          <a:noFill/>
        </p:spPr>
        <p:txBody>
          <a:bodyPr wrap="none" rtlCol="0">
            <a:spAutoFit/>
          </a:bodyPr>
          <a:lstStyle/>
          <a:p>
            <a:r>
              <a:rPr kumimoji="1" lang="ja-JP" altLang="en-US" dirty="0"/>
              <a:t>「測定，状態」</a:t>
            </a:r>
          </a:p>
        </p:txBody>
      </p:sp>
      <p:sp>
        <p:nvSpPr>
          <p:cNvPr id="38" name="テキスト ボックス 37">
            <a:extLst>
              <a:ext uri="{FF2B5EF4-FFF2-40B4-BE49-F238E27FC236}">
                <a16:creationId xmlns:a16="http://schemas.microsoft.com/office/drawing/2014/main" id="{21E37695-F3ED-4B97-93AA-F1676BACE181}"/>
              </a:ext>
            </a:extLst>
          </p:cNvPr>
          <p:cNvSpPr txBox="1"/>
          <p:nvPr/>
        </p:nvSpPr>
        <p:spPr>
          <a:xfrm>
            <a:off x="7583232" y="4340186"/>
            <a:ext cx="1266693" cy="369332"/>
          </a:xfrm>
          <a:prstGeom prst="rect">
            <a:avLst/>
          </a:prstGeom>
          <a:noFill/>
        </p:spPr>
        <p:txBody>
          <a:bodyPr wrap="none" rtlCol="0">
            <a:spAutoFit/>
          </a:bodyPr>
          <a:lstStyle/>
          <a:p>
            <a:r>
              <a:rPr kumimoji="1" lang="ja-JP" altLang="en-US" dirty="0"/>
              <a:t>「押された」</a:t>
            </a:r>
          </a:p>
        </p:txBody>
      </p:sp>
    </p:spTree>
    <p:extLst>
      <p:ext uri="{BB962C8B-B14F-4D97-AF65-F5344CB8AC3E}">
        <p14:creationId xmlns:p14="http://schemas.microsoft.com/office/powerpoint/2010/main" val="25308288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2AA06C2-6A5B-4F91-9A41-B7274668D5F7}"/>
              </a:ext>
            </a:extLst>
          </p:cNvPr>
          <p:cNvPicPr>
            <a:picLocks noChangeAspect="1"/>
          </p:cNvPicPr>
          <p:nvPr/>
        </p:nvPicPr>
        <p:blipFill>
          <a:blip r:embed="rId2"/>
          <a:stretch>
            <a:fillRect/>
          </a:stretch>
        </p:blipFill>
        <p:spPr>
          <a:xfrm>
            <a:off x="933446" y="1392127"/>
            <a:ext cx="5584382" cy="3801952"/>
          </a:xfrm>
          <a:prstGeom prst="rect">
            <a:avLst/>
          </a:prstGeom>
        </p:spPr>
      </p:pic>
      <p:sp>
        <p:nvSpPr>
          <p:cNvPr id="10" name="テキスト ボックス 9">
            <a:extLst>
              <a:ext uri="{FF2B5EF4-FFF2-40B4-BE49-F238E27FC236}">
                <a16:creationId xmlns:a16="http://schemas.microsoft.com/office/drawing/2014/main" id="{FE75C101-22A1-4F3A-A09D-1B9AD216F314}"/>
              </a:ext>
            </a:extLst>
          </p:cNvPr>
          <p:cNvSpPr txBox="1"/>
          <p:nvPr/>
        </p:nvSpPr>
        <p:spPr>
          <a:xfrm>
            <a:off x="489230" y="2150788"/>
            <a:ext cx="415498" cy="369332"/>
          </a:xfrm>
          <a:prstGeom prst="rect">
            <a:avLst/>
          </a:prstGeom>
          <a:noFill/>
        </p:spPr>
        <p:txBody>
          <a:bodyPr wrap="none" rtlCol="0">
            <a:spAutoFit/>
          </a:bodyPr>
          <a:lstStyle/>
          <a:p>
            <a:r>
              <a:rPr kumimoji="1" lang="ja-JP" altLang="en-US" dirty="0"/>
              <a:t>①</a:t>
            </a:r>
          </a:p>
        </p:txBody>
      </p:sp>
      <p:sp>
        <p:nvSpPr>
          <p:cNvPr id="11" name="テキスト ボックス 10">
            <a:extLst>
              <a:ext uri="{FF2B5EF4-FFF2-40B4-BE49-F238E27FC236}">
                <a16:creationId xmlns:a16="http://schemas.microsoft.com/office/drawing/2014/main" id="{59064380-D81C-4FB4-9E2E-AF485B082946}"/>
              </a:ext>
            </a:extLst>
          </p:cNvPr>
          <p:cNvSpPr txBox="1"/>
          <p:nvPr/>
        </p:nvSpPr>
        <p:spPr>
          <a:xfrm>
            <a:off x="6483850" y="2682454"/>
            <a:ext cx="415498" cy="369332"/>
          </a:xfrm>
          <a:prstGeom prst="rect">
            <a:avLst/>
          </a:prstGeom>
          <a:noFill/>
        </p:spPr>
        <p:txBody>
          <a:bodyPr wrap="none" rtlCol="0">
            <a:spAutoFit/>
          </a:bodyPr>
          <a:lstStyle/>
          <a:p>
            <a:r>
              <a:rPr kumimoji="1" lang="ja-JP" altLang="en-US" dirty="0"/>
              <a:t>②</a:t>
            </a:r>
          </a:p>
        </p:txBody>
      </p:sp>
      <p:sp>
        <p:nvSpPr>
          <p:cNvPr id="12" name="テキスト ボックス 11">
            <a:extLst>
              <a:ext uri="{FF2B5EF4-FFF2-40B4-BE49-F238E27FC236}">
                <a16:creationId xmlns:a16="http://schemas.microsoft.com/office/drawing/2014/main" id="{8D47BE8D-1EB3-4A4F-A885-A758C1143E2D}"/>
              </a:ext>
            </a:extLst>
          </p:cNvPr>
          <p:cNvSpPr txBox="1"/>
          <p:nvPr/>
        </p:nvSpPr>
        <p:spPr>
          <a:xfrm>
            <a:off x="4441385" y="1876864"/>
            <a:ext cx="415498" cy="369332"/>
          </a:xfrm>
          <a:prstGeom prst="rect">
            <a:avLst/>
          </a:prstGeom>
          <a:noFill/>
        </p:spPr>
        <p:txBody>
          <a:bodyPr wrap="none" rtlCol="0">
            <a:spAutoFit/>
          </a:bodyPr>
          <a:lstStyle/>
          <a:p>
            <a:r>
              <a:rPr kumimoji="1" lang="ja-JP" altLang="en-US" dirty="0"/>
              <a:t>③</a:t>
            </a:r>
          </a:p>
        </p:txBody>
      </p:sp>
      <p:sp>
        <p:nvSpPr>
          <p:cNvPr id="13" name="テキスト ボックス 12">
            <a:extLst>
              <a:ext uri="{FF2B5EF4-FFF2-40B4-BE49-F238E27FC236}">
                <a16:creationId xmlns:a16="http://schemas.microsoft.com/office/drawing/2014/main" id="{391C6AE9-8632-456A-B045-188D4962D0C2}"/>
              </a:ext>
            </a:extLst>
          </p:cNvPr>
          <p:cNvSpPr txBox="1"/>
          <p:nvPr/>
        </p:nvSpPr>
        <p:spPr>
          <a:xfrm>
            <a:off x="5554736" y="4125586"/>
            <a:ext cx="415498" cy="369332"/>
          </a:xfrm>
          <a:prstGeom prst="rect">
            <a:avLst/>
          </a:prstGeom>
          <a:noFill/>
        </p:spPr>
        <p:txBody>
          <a:bodyPr wrap="none" rtlCol="0">
            <a:spAutoFit/>
          </a:bodyPr>
          <a:lstStyle/>
          <a:p>
            <a:r>
              <a:rPr kumimoji="1" lang="ja-JP" altLang="en-US" dirty="0"/>
              <a:t>⑤</a:t>
            </a:r>
          </a:p>
        </p:txBody>
      </p:sp>
      <p:sp>
        <p:nvSpPr>
          <p:cNvPr id="14" name="テキスト ボックス 13">
            <a:extLst>
              <a:ext uri="{FF2B5EF4-FFF2-40B4-BE49-F238E27FC236}">
                <a16:creationId xmlns:a16="http://schemas.microsoft.com/office/drawing/2014/main" id="{DC7EC974-E73D-4724-ACAC-922BDE922CC0}"/>
              </a:ext>
            </a:extLst>
          </p:cNvPr>
          <p:cNvSpPr txBox="1"/>
          <p:nvPr/>
        </p:nvSpPr>
        <p:spPr>
          <a:xfrm>
            <a:off x="5909967" y="3255742"/>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29964A6A-092A-44AA-8233-9BD89079508D}"/>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3" name="正方形/長方形 2">
            <a:extLst>
              <a:ext uri="{FF2B5EF4-FFF2-40B4-BE49-F238E27FC236}">
                <a16:creationId xmlns:a16="http://schemas.microsoft.com/office/drawing/2014/main" id="{101FAFB8-6AC4-437C-B5FB-8465658ECED8}"/>
              </a:ext>
            </a:extLst>
          </p:cNvPr>
          <p:cNvSpPr/>
          <p:nvPr/>
        </p:nvSpPr>
        <p:spPr>
          <a:xfrm>
            <a:off x="240145" y="5721451"/>
            <a:ext cx="7906328" cy="369332"/>
          </a:xfrm>
          <a:prstGeom prst="rect">
            <a:avLst/>
          </a:prstGeom>
        </p:spPr>
        <p:txBody>
          <a:bodyPr wrap="square">
            <a:spAutoFit/>
          </a:bodyPr>
          <a:lstStyle/>
          <a:p>
            <a:r>
              <a:rPr lang="ja-JP" altLang="en-US" dirty="0"/>
              <a:t>図</a:t>
            </a:r>
            <a:r>
              <a:rPr lang="en-US" altLang="ja-JP" dirty="0"/>
              <a:t>5.7</a:t>
            </a:r>
            <a:r>
              <a:rPr lang="ja-JP" altLang="en-US" dirty="0"/>
              <a:t>　カラーセンサーによりステータスライトを点灯させるプログラム</a:t>
            </a:r>
          </a:p>
        </p:txBody>
      </p:sp>
      <p:sp>
        <p:nvSpPr>
          <p:cNvPr id="15" name="テキスト ボックス 14">
            <a:extLst>
              <a:ext uri="{FF2B5EF4-FFF2-40B4-BE49-F238E27FC236}">
                <a16:creationId xmlns:a16="http://schemas.microsoft.com/office/drawing/2014/main" id="{FF24A883-F137-4C63-833C-59F8231C54F2}"/>
              </a:ext>
            </a:extLst>
          </p:cNvPr>
          <p:cNvSpPr txBox="1"/>
          <p:nvPr/>
        </p:nvSpPr>
        <p:spPr>
          <a:xfrm>
            <a:off x="7486588" y="1741055"/>
            <a:ext cx="4705412" cy="3693319"/>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ポート</a:t>
            </a:r>
            <a:r>
              <a:rPr kumimoji="1" lang="en-US" altLang="ja-JP" dirty="0"/>
              <a:t>3</a:t>
            </a:r>
            <a:r>
              <a:rPr kumimoji="1" lang="ja-JP" altLang="en-US" dirty="0"/>
              <a:t>に接続されたカラーセンサによ</a:t>
            </a:r>
            <a:endParaRPr kumimoji="1" lang="en-US" altLang="ja-JP" dirty="0"/>
          </a:p>
          <a:p>
            <a:r>
              <a:rPr lang="ja-JP" altLang="en-US" dirty="0"/>
              <a:t>　　</a:t>
            </a:r>
            <a:r>
              <a:rPr kumimoji="1" lang="ja-JP" altLang="en-US" dirty="0"/>
              <a:t>る周辺光の強さが</a:t>
            </a:r>
            <a:r>
              <a:rPr lang="en-US" altLang="ja-JP" dirty="0"/>
              <a:t>10%</a:t>
            </a:r>
            <a:r>
              <a:rPr lang="ja-JP" altLang="en-US" dirty="0"/>
              <a:t>より大きいか</a:t>
            </a:r>
            <a:r>
              <a:rPr kumimoji="1" lang="ja-JP" altLang="en-US" dirty="0"/>
              <a:t>どう</a:t>
            </a:r>
            <a:endParaRPr kumimoji="1" lang="en-US" altLang="ja-JP" dirty="0"/>
          </a:p>
          <a:p>
            <a:r>
              <a:rPr lang="ja-JP" altLang="en-US" dirty="0"/>
              <a:t>　　</a:t>
            </a:r>
            <a:r>
              <a:rPr kumimoji="1" lang="ja-JP" altLang="en-US" dirty="0"/>
              <a:t>かを調べる</a:t>
            </a:r>
            <a:endParaRPr kumimoji="1" lang="en-US" altLang="ja-JP" dirty="0"/>
          </a:p>
          <a:p>
            <a:endParaRPr kumimoji="1" lang="en-US" altLang="ja-JP" dirty="0"/>
          </a:p>
          <a:p>
            <a:r>
              <a:rPr lang="ja-JP" altLang="en-US" dirty="0"/>
              <a:t>④　</a:t>
            </a:r>
            <a:r>
              <a:rPr lang="en-US" altLang="ja-JP" dirty="0"/>
              <a:t>10%</a:t>
            </a:r>
            <a:r>
              <a:rPr lang="ja-JP" altLang="en-US" dirty="0"/>
              <a:t>より大きいとき，ステータスライト</a:t>
            </a:r>
            <a:endParaRPr lang="en-US" altLang="ja-JP" dirty="0"/>
          </a:p>
          <a:p>
            <a:r>
              <a:rPr lang="ja-JP" altLang="en-US" dirty="0"/>
              <a:t>　　をオレンジ色</a:t>
            </a:r>
            <a:r>
              <a:rPr kumimoji="1" lang="ja-JP" altLang="en-US" dirty="0"/>
              <a:t>で光らせる．</a:t>
            </a:r>
            <a:endParaRPr kumimoji="1" lang="en-US" altLang="ja-JP" dirty="0"/>
          </a:p>
          <a:p>
            <a:endParaRPr kumimoji="1" lang="en-US" altLang="ja-JP" dirty="0"/>
          </a:p>
          <a:p>
            <a:r>
              <a:rPr lang="ja-JP" altLang="en-US" dirty="0"/>
              <a:t>⑤　そうでないとき，ステータスライトを</a:t>
            </a:r>
            <a:endParaRPr lang="en-US" altLang="ja-JP" dirty="0"/>
          </a:p>
          <a:p>
            <a:r>
              <a:rPr lang="ja-JP" altLang="en-US" dirty="0"/>
              <a:t>　　緑色</a:t>
            </a:r>
            <a:r>
              <a:rPr kumimoji="1" lang="ja-JP" altLang="en-US" dirty="0"/>
              <a:t>で光らせる．</a:t>
            </a:r>
          </a:p>
        </p:txBody>
      </p:sp>
      <p:cxnSp>
        <p:nvCxnSpPr>
          <p:cNvPr id="6" name="直線矢印コネクタ 5">
            <a:extLst>
              <a:ext uri="{FF2B5EF4-FFF2-40B4-BE49-F238E27FC236}">
                <a16:creationId xmlns:a16="http://schemas.microsoft.com/office/drawing/2014/main" id="{B66B9358-D56F-4F8A-A2D9-1B03BC98BA36}"/>
              </a:ext>
            </a:extLst>
          </p:cNvPr>
          <p:cNvCxnSpPr>
            <a:cxnSpLocks/>
          </p:cNvCxnSpPr>
          <p:nvPr/>
        </p:nvCxnSpPr>
        <p:spPr>
          <a:xfrm flipH="1">
            <a:off x="3885878" y="2246196"/>
            <a:ext cx="555507" cy="43625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78676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5FA3E8D-6744-49FE-A9E2-55135D16D378}"/>
              </a:ext>
            </a:extLst>
          </p:cNvPr>
          <p:cNvPicPr>
            <a:picLocks noChangeAspect="1"/>
          </p:cNvPicPr>
          <p:nvPr/>
        </p:nvPicPr>
        <p:blipFill>
          <a:blip r:embed="rId2"/>
          <a:stretch>
            <a:fillRect/>
          </a:stretch>
        </p:blipFill>
        <p:spPr>
          <a:xfrm>
            <a:off x="684172" y="1449788"/>
            <a:ext cx="6075503" cy="3827355"/>
          </a:xfrm>
          <a:prstGeom prst="rect">
            <a:avLst/>
          </a:prstGeom>
        </p:spPr>
      </p:pic>
    </p:spTree>
    <p:extLst>
      <p:ext uri="{BB962C8B-B14F-4D97-AF65-F5344CB8AC3E}">
        <p14:creationId xmlns:p14="http://schemas.microsoft.com/office/powerpoint/2010/main" val="63225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a:t>
            </a:r>
            <a:r>
              <a:rPr lang="ja-JP" altLang="en-US" dirty="0"/>
              <a:t>プログラム</a:t>
            </a:r>
            <a:endParaRPr kumimoji="1" lang="ja-JP" altLang="en-US" dirty="0"/>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22</a:t>
            </a:fld>
            <a:endParaRPr lang="ja-JP" altLang="en-US" dirty="0"/>
          </a:p>
        </p:txBody>
      </p:sp>
      <p:grpSp>
        <p:nvGrpSpPr>
          <p:cNvPr id="9" name="グループ化 8">
            <a:extLst>
              <a:ext uri="{FF2B5EF4-FFF2-40B4-BE49-F238E27FC236}">
                <a16:creationId xmlns:a16="http://schemas.microsoft.com/office/drawing/2014/main" id="{0AC4FEDA-E95A-4868-B625-1C0B7AC44CEF}"/>
              </a:ext>
            </a:extLst>
          </p:cNvPr>
          <p:cNvGrpSpPr/>
          <p:nvPr/>
        </p:nvGrpSpPr>
        <p:grpSpPr>
          <a:xfrm>
            <a:off x="751856" y="1399420"/>
            <a:ext cx="10255850" cy="3827780"/>
            <a:chOff x="1061456" y="1248220"/>
            <a:chExt cx="8477475" cy="3164039"/>
          </a:xfrm>
        </p:grpSpPr>
        <p:pic>
          <p:nvPicPr>
            <p:cNvPr id="6" name="図 5">
              <a:extLst>
                <a:ext uri="{FF2B5EF4-FFF2-40B4-BE49-F238E27FC236}">
                  <a16:creationId xmlns:a16="http://schemas.microsoft.com/office/drawing/2014/main" id="{6DC1010E-8245-4DFB-9CB6-A73361FB9DDB}"/>
                </a:ext>
              </a:extLst>
            </p:cNvPr>
            <p:cNvPicPr>
              <a:picLocks noChangeAspect="1"/>
            </p:cNvPicPr>
            <p:nvPr/>
          </p:nvPicPr>
          <p:blipFill>
            <a:blip r:embed="rId2"/>
            <a:stretch>
              <a:fillRect/>
            </a:stretch>
          </p:blipFill>
          <p:spPr>
            <a:xfrm>
              <a:off x="1082335" y="1248220"/>
              <a:ext cx="8456596" cy="1823562"/>
            </a:xfrm>
            <a:prstGeom prst="rect">
              <a:avLst/>
            </a:prstGeom>
          </p:spPr>
        </p:pic>
        <p:pic>
          <p:nvPicPr>
            <p:cNvPr id="8" name="図 7">
              <a:extLst>
                <a:ext uri="{FF2B5EF4-FFF2-40B4-BE49-F238E27FC236}">
                  <a16:creationId xmlns:a16="http://schemas.microsoft.com/office/drawing/2014/main" id="{B56DF7DC-39AA-4E68-BB69-B285C8EB11C1}"/>
                </a:ext>
              </a:extLst>
            </p:cNvPr>
            <p:cNvPicPr>
              <a:picLocks noChangeAspect="1"/>
            </p:cNvPicPr>
            <p:nvPr/>
          </p:nvPicPr>
          <p:blipFill>
            <a:blip r:embed="rId3"/>
            <a:stretch>
              <a:fillRect/>
            </a:stretch>
          </p:blipFill>
          <p:spPr>
            <a:xfrm>
              <a:off x="1061456" y="2832302"/>
              <a:ext cx="8477475" cy="1579957"/>
            </a:xfrm>
            <a:prstGeom prst="rect">
              <a:avLst/>
            </a:prstGeom>
          </p:spPr>
        </p:pic>
      </p:grpSp>
    </p:spTree>
    <p:extLst>
      <p:ext uri="{BB962C8B-B14F-4D97-AF65-F5344CB8AC3E}">
        <p14:creationId xmlns:p14="http://schemas.microsoft.com/office/powerpoint/2010/main" val="4133960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a:t>
            </a:r>
            <a:r>
              <a:rPr lang="ja-JP" altLang="en-US" dirty="0"/>
              <a:t>プログラム</a:t>
            </a:r>
            <a:endParaRPr kumimoji="1" lang="ja-JP" altLang="en-US" dirty="0"/>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23</a:t>
            </a:fld>
            <a:endParaRPr lang="ja-JP" altLang="en-US" dirty="0"/>
          </a:p>
        </p:txBody>
      </p:sp>
      <p:pic>
        <p:nvPicPr>
          <p:cNvPr id="4" name="図 3">
            <a:extLst>
              <a:ext uri="{FF2B5EF4-FFF2-40B4-BE49-F238E27FC236}">
                <a16:creationId xmlns:a16="http://schemas.microsoft.com/office/drawing/2014/main" id="{70600139-4BFF-4D55-B750-3348F8F0D464}"/>
              </a:ext>
            </a:extLst>
          </p:cNvPr>
          <p:cNvPicPr>
            <a:picLocks noChangeAspect="1"/>
          </p:cNvPicPr>
          <p:nvPr/>
        </p:nvPicPr>
        <p:blipFill>
          <a:blip r:embed="rId2"/>
          <a:stretch>
            <a:fillRect/>
          </a:stretch>
        </p:blipFill>
        <p:spPr>
          <a:xfrm>
            <a:off x="1320571" y="1584145"/>
            <a:ext cx="9396711" cy="4908730"/>
          </a:xfrm>
          <a:prstGeom prst="rect">
            <a:avLst/>
          </a:prstGeom>
        </p:spPr>
      </p:pic>
      <p:sp>
        <p:nvSpPr>
          <p:cNvPr id="5" name="正方形/長方形 4">
            <a:extLst>
              <a:ext uri="{FF2B5EF4-FFF2-40B4-BE49-F238E27FC236}">
                <a16:creationId xmlns:a16="http://schemas.microsoft.com/office/drawing/2014/main" id="{55279821-125D-4C95-BE7A-F06A32D7BEF1}"/>
              </a:ext>
            </a:extLst>
          </p:cNvPr>
          <p:cNvSpPr/>
          <p:nvPr/>
        </p:nvSpPr>
        <p:spPr>
          <a:xfrm>
            <a:off x="1112416" y="913869"/>
            <a:ext cx="9813020"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5.3 </a:t>
            </a:r>
            <a:r>
              <a:rPr lang="ja-JP" altLang="en-US" dirty="0"/>
              <a:t>カラーセンサーによりステータスライトを点灯させる </a:t>
            </a:r>
            <a:r>
              <a:rPr lang="en-US" altLang="ja-JP" dirty="0"/>
              <a:t>Python </a:t>
            </a:r>
            <a:r>
              <a:rPr lang="ja-JP" altLang="en-US" dirty="0"/>
              <a:t>プログラム</a:t>
            </a:r>
          </a:p>
        </p:txBody>
      </p:sp>
    </p:spTree>
    <p:extLst>
      <p:ext uri="{BB962C8B-B14F-4D97-AF65-F5344CB8AC3E}">
        <p14:creationId xmlns:p14="http://schemas.microsoft.com/office/powerpoint/2010/main" val="4011796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2495549" y="1998104"/>
            <a:ext cx="8089338" cy="1853806"/>
          </a:xfrm>
          <a:prstGeom prst="rect">
            <a:avLst/>
          </a:prstGeom>
        </p:spPr>
      </p:pic>
      <p:sp>
        <p:nvSpPr>
          <p:cNvPr id="4" name="テキスト ボックス 3"/>
          <p:cNvSpPr txBox="1"/>
          <p:nvPr/>
        </p:nvSpPr>
        <p:spPr>
          <a:xfrm>
            <a:off x="3762642" y="1677669"/>
            <a:ext cx="492443" cy="461665"/>
          </a:xfrm>
          <a:prstGeom prst="rect">
            <a:avLst/>
          </a:prstGeom>
          <a:noFill/>
        </p:spPr>
        <p:txBody>
          <a:bodyPr wrap="none" rtlCol="0">
            <a:spAutoFit/>
          </a:bodyPr>
          <a:lstStyle/>
          <a:p>
            <a:r>
              <a:rPr kumimoji="1" lang="ja-JP" altLang="en-US" sz="2400" dirty="0"/>
              <a:t>①</a:t>
            </a:r>
          </a:p>
        </p:txBody>
      </p:sp>
      <p:sp>
        <p:nvSpPr>
          <p:cNvPr id="5" name="テキスト ボックス 4"/>
          <p:cNvSpPr txBox="1"/>
          <p:nvPr/>
        </p:nvSpPr>
        <p:spPr>
          <a:xfrm>
            <a:off x="5970023" y="1677668"/>
            <a:ext cx="492443" cy="461665"/>
          </a:xfrm>
          <a:prstGeom prst="rect">
            <a:avLst/>
          </a:prstGeom>
          <a:noFill/>
        </p:spPr>
        <p:txBody>
          <a:bodyPr wrap="none" rtlCol="0">
            <a:spAutoFit/>
          </a:bodyPr>
          <a:lstStyle/>
          <a:p>
            <a:r>
              <a:rPr kumimoji="1" lang="ja-JP" altLang="en-US" sz="2400" dirty="0"/>
              <a:t>②</a:t>
            </a:r>
          </a:p>
        </p:txBody>
      </p:sp>
      <p:sp>
        <p:nvSpPr>
          <p:cNvPr id="6" name="テキスト ボックス 5"/>
          <p:cNvSpPr txBox="1"/>
          <p:nvPr/>
        </p:nvSpPr>
        <p:spPr>
          <a:xfrm>
            <a:off x="8587263" y="1677668"/>
            <a:ext cx="492443" cy="461665"/>
          </a:xfrm>
          <a:prstGeom prst="rect">
            <a:avLst/>
          </a:prstGeom>
          <a:noFill/>
        </p:spPr>
        <p:txBody>
          <a:bodyPr wrap="none" rtlCol="0">
            <a:spAutoFit/>
          </a:bodyPr>
          <a:lstStyle/>
          <a:p>
            <a:r>
              <a:rPr kumimoji="1" lang="ja-JP" altLang="en-US" sz="2400" dirty="0"/>
              <a:t>③</a:t>
            </a:r>
          </a:p>
        </p:txBody>
      </p:sp>
      <p:cxnSp>
        <p:nvCxnSpPr>
          <p:cNvPr id="11" name="直線矢印コネクタ 10"/>
          <p:cNvCxnSpPr/>
          <p:nvPr/>
        </p:nvCxnSpPr>
        <p:spPr>
          <a:xfrm flipH="1">
            <a:off x="6136849" y="3482402"/>
            <a:ext cx="375717" cy="84188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072310" y="4342082"/>
            <a:ext cx="2661306" cy="400110"/>
          </a:xfrm>
          <a:prstGeom prst="rect">
            <a:avLst/>
          </a:prstGeom>
          <a:noFill/>
        </p:spPr>
        <p:txBody>
          <a:bodyPr wrap="none" rtlCol="0">
            <a:spAutoFit/>
          </a:bodyPr>
          <a:lstStyle/>
          <a:p>
            <a:r>
              <a:rPr lang="ja-JP" altLang="en-US" sz="2000" dirty="0"/>
              <a:t>「比較 ，反射光の強さ」</a:t>
            </a:r>
            <a:endParaRPr kumimoji="1" lang="ja-JP" altLang="en-US" sz="2000" dirty="0"/>
          </a:p>
        </p:txBody>
      </p:sp>
      <p:sp>
        <p:nvSpPr>
          <p:cNvPr id="15" name="テキスト ボックス 14"/>
          <p:cNvSpPr txBox="1"/>
          <p:nvPr/>
        </p:nvSpPr>
        <p:spPr>
          <a:xfrm>
            <a:off x="6791324" y="4372683"/>
            <a:ext cx="2614818" cy="400110"/>
          </a:xfrm>
          <a:prstGeom prst="rect">
            <a:avLst/>
          </a:prstGeom>
          <a:noFill/>
        </p:spPr>
        <p:txBody>
          <a:bodyPr wrap="none" rtlCol="0">
            <a:spAutoFit/>
          </a:bodyPr>
          <a:lstStyle/>
          <a:p>
            <a:r>
              <a:rPr lang="ja-JP" altLang="en-US" sz="2000" dirty="0"/>
              <a:t>「比較タイプ（～未満）」</a:t>
            </a:r>
            <a:endParaRPr kumimoji="1" lang="ja-JP" altLang="en-US" sz="2000" dirty="0"/>
          </a:p>
        </p:txBody>
      </p:sp>
      <p:sp>
        <p:nvSpPr>
          <p:cNvPr id="16" name="テキスト ボックス 15"/>
          <p:cNvSpPr txBox="1"/>
          <p:nvPr/>
        </p:nvSpPr>
        <p:spPr>
          <a:xfrm>
            <a:off x="7331479" y="3942104"/>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7" name="直線矢印コネクタ 16"/>
          <p:cNvCxnSpPr/>
          <p:nvPr/>
        </p:nvCxnSpPr>
        <p:spPr>
          <a:xfrm>
            <a:off x="7092880" y="3427761"/>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p:nvPr/>
        </p:nvCxnSpPr>
        <p:spPr>
          <a:xfrm>
            <a:off x="7633270" y="3427761"/>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タイトル 2">
            <a:extLst>
              <a:ext uri="{FF2B5EF4-FFF2-40B4-BE49-F238E27FC236}">
                <a16:creationId xmlns:a16="http://schemas.microsoft.com/office/drawing/2014/main" id="{E22F24F2-F3B5-4D98-B68C-7FEF52DD93CF}"/>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7" name="正方形/長方形 6">
            <a:extLst>
              <a:ext uri="{FF2B5EF4-FFF2-40B4-BE49-F238E27FC236}">
                <a16:creationId xmlns:a16="http://schemas.microsoft.com/office/drawing/2014/main" id="{6A8EA112-9F19-4C21-9C0F-A19C950E5AEB}"/>
              </a:ext>
            </a:extLst>
          </p:cNvPr>
          <p:cNvSpPr/>
          <p:nvPr/>
        </p:nvSpPr>
        <p:spPr>
          <a:xfrm>
            <a:off x="2922023" y="5210242"/>
            <a:ext cx="7884522" cy="369332"/>
          </a:xfrm>
          <a:prstGeom prst="rect">
            <a:avLst/>
          </a:prstGeom>
        </p:spPr>
        <p:txBody>
          <a:bodyPr wrap="square">
            <a:spAutoFit/>
          </a:bodyPr>
          <a:lstStyle/>
          <a:p>
            <a:r>
              <a:rPr lang="ja-JP" altLang="en-US" dirty="0"/>
              <a:t>図</a:t>
            </a:r>
            <a:r>
              <a:rPr lang="en-US" altLang="ja-JP" dirty="0"/>
              <a:t>5.9</a:t>
            </a:r>
            <a:r>
              <a:rPr lang="ja-JP" altLang="en-US" dirty="0"/>
              <a:t>　前進するロボットをカラーセンサーにより停止するプログラム</a:t>
            </a:r>
          </a:p>
        </p:txBody>
      </p:sp>
    </p:spTree>
    <p:extLst>
      <p:ext uri="{BB962C8B-B14F-4D97-AF65-F5344CB8AC3E}">
        <p14:creationId xmlns:p14="http://schemas.microsoft.com/office/powerpoint/2010/main" val="2690103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A07AFFAB-37C4-46B9-B525-C9B3DBC232F3}"/>
              </a:ext>
            </a:extLst>
          </p:cNvPr>
          <p:cNvSpPr>
            <a:spLocks noGrp="1"/>
          </p:cNvSpPr>
          <p:nvPr>
            <p:ph idx="1"/>
          </p:nvPr>
        </p:nvSpPr>
        <p:spPr/>
        <p:txBody>
          <a:bodyPr>
            <a:normAutofit fontScale="85000" lnSpcReduction="20000"/>
          </a:bodyPr>
          <a:lstStyle/>
          <a:p>
            <a:r>
              <a:rPr lang="ja-JP" altLang="en-US" dirty="0"/>
              <a:t>ブロック①：ステアリングブロックで，「ポート：</a:t>
            </a:r>
            <a:r>
              <a:rPr lang="en-US" altLang="ja-JP" dirty="0"/>
              <a:t>B,C</a:t>
            </a:r>
            <a:r>
              <a:rPr lang="ja-JP" altLang="en-US" dirty="0"/>
              <a:t>」「モード：オン」「ステアリング：</a:t>
            </a:r>
            <a:r>
              <a:rPr lang="en-US" altLang="ja-JP" dirty="0"/>
              <a:t>0</a:t>
            </a:r>
            <a:r>
              <a:rPr lang="ja-JP" altLang="en-US" dirty="0"/>
              <a:t>」「パワー：</a:t>
            </a:r>
            <a:r>
              <a:rPr lang="en-US" altLang="ja-JP" dirty="0"/>
              <a:t>50</a:t>
            </a:r>
            <a:r>
              <a:rPr lang="ja-JP" altLang="en-US" dirty="0"/>
              <a:t>」を設定します．これによりロボットを前進させます．このとき，モーターは出力ポート </a:t>
            </a:r>
            <a:r>
              <a:rPr lang="en-US" altLang="ja-JP" dirty="0"/>
              <a:t>B </a:t>
            </a:r>
            <a:r>
              <a:rPr lang="ja-JP" altLang="en-US" dirty="0"/>
              <a:t>と </a:t>
            </a:r>
            <a:r>
              <a:rPr lang="en-US" altLang="ja-JP" dirty="0"/>
              <a:t>C </a:t>
            </a:r>
            <a:r>
              <a:rPr lang="ja-JP" altLang="en-US" dirty="0"/>
              <a:t>に接続しておきます．</a:t>
            </a:r>
            <a:endParaRPr lang="en-US" altLang="ja-JP" dirty="0"/>
          </a:p>
          <a:p>
            <a:endParaRPr lang="ja-JP" altLang="en-US" dirty="0"/>
          </a:p>
          <a:p>
            <a:r>
              <a:rPr lang="ja-JP" altLang="en-US" dirty="0"/>
              <a:t>ブロック②：待機ブロックで，「ポート：</a:t>
            </a:r>
            <a:r>
              <a:rPr lang="en-US" altLang="ja-JP" dirty="0"/>
              <a:t>3</a:t>
            </a:r>
            <a:r>
              <a:rPr lang="ja-JP" altLang="en-US" dirty="0"/>
              <a:t>」「モード：カラーセンサー・比較・反射光の強さ」「比較タイプ：＜（未満）」「しきい値：</a:t>
            </a:r>
            <a:r>
              <a:rPr lang="en-US" altLang="ja-JP" dirty="0"/>
              <a:t>50</a:t>
            </a:r>
            <a:r>
              <a:rPr lang="ja-JP" altLang="en-US" dirty="0"/>
              <a:t>」を設定します．これにより入力ポート </a:t>
            </a:r>
            <a:r>
              <a:rPr lang="en-US" altLang="ja-JP" dirty="0"/>
              <a:t>3 </a:t>
            </a:r>
            <a:r>
              <a:rPr lang="ja-JP" altLang="en-US" dirty="0"/>
              <a:t>に接続されたカラーセンサーで測定した反射光の強さが </a:t>
            </a:r>
            <a:r>
              <a:rPr lang="en-US" altLang="ja-JP" dirty="0"/>
              <a:t>50 </a:t>
            </a:r>
            <a:r>
              <a:rPr lang="ja-JP" altLang="en-US" dirty="0"/>
              <a:t>よりも小さくなるまで待機させます．</a:t>
            </a:r>
            <a:endParaRPr lang="en-US" altLang="ja-JP" dirty="0"/>
          </a:p>
          <a:p>
            <a:endParaRPr lang="ja-JP" altLang="en-US" dirty="0"/>
          </a:p>
          <a:p>
            <a:r>
              <a:rPr lang="ja-JP" altLang="en-US" dirty="0"/>
              <a:t>ブロック③：ステアリングブロックで，「ポート：</a:t>
            </a:r>
            <a:r>
              <a:rPr lang="en-US" altLang="ja-JP" dirty="0"/>
              <a:t>B,C</a:t>
            </a:r>
            <a:r>
              <a:rPr lang="ja-JP" altLang="en-US" dirty="0"/>
              <a:t>」「モード：オフ」「ブレーキ方法：真」を設定します．これにより，カラーセンサーで測定した反射光の強さが </a:t>
            </a:r>
            <a:r>
              <a:rPr lang="en-US" altLang="ja-JP" dirty="0"/>
              <a:t>50 </a:t>
            </a:r>
            <a:r>
              <a:rPr lang="ja-JP" altLang="en-US" dirty="0"/>
              <a:t>よりも小さくなると，ブレーキをかけて前進していたロボットを停止させます．</a:t>
            </a:r>
            <a:endParaRPr kumimoji="1" lang="ja-JP" altLang="en-US" dirty="0"/>
          </a:p>
        </p:txBody>
      </p:sp>
      <p:sp>
        <p:nvSpPr>
          <p:cNvPr id="3" name="スライド番号プレースホルダー 2">
            <a:extLst>
              <a:ext uri="{FF2B5EF4-FFF2-40B4-BE49-F238E27FC236}">
                <a16:creationId xmlns:a16="http://schemas.microsoft.com/office/drawing/2014/main" id="{9A97A3BB-0884-45CA-BA71-61F55FB9E7D9}"/>
              </a:ext>
            </a:extLst>
          </p:cNvPr>
          <p:cNvSpPr>
            <a:spLocks noGrp="1"/>
          </p:cNvSpPr>
          <p:nvPr>
            <p:ph type="sldNum" sz="quarter" idx="12"/>
          </p:nvPr>
        </p:nvSpPr>
        <p:spPr/>
        <p:txBody>
          <a:bodyPr/>
          <a:lstStyle/>
          <a:p>
            <a:fld id="{13AB05CA-B2B8-0B46-A3D3-7CDE1DE4FAD6}" type="slidenum">
              <a:rPr lang="ja-JP" altLang="en-US" smtClean="0"/>
              <a:pPr/>
              <a:t>25</a:t>
            </a:fld>
            <a:endParaRPr lang="ja-JP" altLang="en-US" dirty="0"/>
          </a:p>
        </p:txBody>
      </p:sp>
      <p:sp>
        <p:nvSpPr>
          <p:cNvPr id="4" name="タイトル 3">
            <a:extLst>
              <a:ext uri="{FF2B5EF4-FFF2-40B4-BE49-F238E27FC236}">
                <a16:creationId xmlns:a16="http://schemas.microsoft.com/office/drawing/2014/main" id="{67125520-05F5-485D-8E8F-1515A58C9F3D}"/>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761749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C043E4A2-B5D3-4FF3-AF6F-CAA993914BB1}"/>
              </a:ext>
            </a:extLst>
          </p:cNvPr>
          <p:cNvPicPr>
            <a:picLocks noChangeAspect="1"/>
          </p:cNvPicPr>
          <p:nvPr/>
        </p:nvPicPr>
        <p:blipFill>
          <a:blip r:embed="rId2"/>
          <a:stretch>
            <a:fillRect/>
          </a:stretch>
        </p:blipFill>
        <p:spPr>
          <a:xfrm>
            <a:off x="996231" y="1178735"/>
            <a:ext cx="5749500" cy="4500529"/>
          </a:xfrm>
          <a:prstGeom prst="rect">
            <a:avLst/>
          </a:prstGeom>
        </p:spPr>
      </p:pic>
      <p:sp>
        <p:nvSpPr>
          <p:cNvPr id="6" name="テキスト ボックス 5">
            <a:extLst>
              <a:ext uri="{FF2B5EF4-FFF2-40B4-BE49-F238E27FC236}">
                <a16:creationId xmlns:a16="http://schemas.microsoft.com/office/drawing/2014/main" id="{EB7576C0-5B3A-4AA4-8A65-6EC45AC8F9E5}"/>
              </a:ext>
            </a:extLst>
          </p:cNvPr>
          <p:cNvSpPr txBox="1"/>
          <p:nvPr/>
        </p:nvSpPr>
        <p:spPr>
          <a:xfrm>
            <a:off x="584462" y="2523893"/>
            <a:ext cx="415498" cy="369332"/>
          </a:xfrm>
          <a:prstGeom prst="rect">
            <a:avLst/>
          </a:prstGeom>
          <a:noFill/>
        </p:spPr>
        <p:txBody>
          <a:bodyPr wrap="none" rtlCol="0">
            <a:spAutoFit/>
          </a:bodyPr>
          <a:lstStyle/>
          <a:p>
            <a:r>
              <a:rPr kumimoji="1" lang="ja-JP" altLang="en-US" dirty="0"/>
              <a:t>①</a:t>
            </a:r>
          </a:p>
        </p:txBody>
      </p:sp>
      <p:sp>
        <p:nvSpPr>
          <p:cNvPr id="7" name="テキスト ボックス 6">
            <a:extLst>
              <a:ext uri="{FF2B5EF4-FFF2-40B4-BE49-F238E27FC236}">
                <a16:creationId xmlns:a16="http://schemas.microsoft.com/office/drawing/2014/main" id="{DF59BD2C-A637-48EF-8E10-0D866A89CFDF}"/>
              </a:ext>
            </a:extLst>
          </p:cNvPr>
          <p:cNvSpPr txBox="1"/>
          <p:nvPr/>
        </p:nvSpPr>
        <p:spPr>
          <a:xfrm>
            <a:off x="598993" y="3109450"/>
            <a:ext cx="415498" cy="369332"/>
          </a:xfrm>
          <a:prstGeom prst="rect">
            <a:avLst/>
          </a:prstGeom>
          <a:noFill/>
        </p:spPr>
        <p:txBody>
          <a:bodyPr wrap="none" rtlCol="0">
            <a:spAutoFit/>
          </a:bodyPr>
          <a:lstStyle/>
          <a:p>
            <a:r>
              <a:rPr kumimoji="1" lang="ja-JP" altLang="en-US" dirty="0"/>
              <a:t>②</a:t>
            </a:r>
          </a:p>
        </p:txBody>
      </p:sp>
      <p:sp>
        <p:nvSpPr>
          <p:cNvPr id="8" name="テキスト ボックス 7">
            <a:extLst>
              <a:ext uri="{FF2B5EF4-FFF2-40B4-BE49-F238E27FC236}">
                <a16:creationId xmlns:a16="http://schemas.microsoft.com/office/drawing/2014/main" id="{FAE592E7-15C2-4AEA-BE61-6DBEB04145D7}"/>
              </a:ext>
            </a:extLst>
          </p:cNvPr>
          <p:cNvSpPr txBox="1"/>
          <p:nvPr/>
        </p:nvSpPr>
        <p:spPr>
          <a:xfrm>
            <a:off x="598993" y="3626242"/>
            <a:ext cx="415498" cy="369332"/>
          </a:xfrm>
          <a:prstGeom prst="rect">
            <a:avLst/>
          </a:prstGeom>
          <a:noFill/>
        </p:spPr>
        <p:txBody>
          <a:bodyPr wrap="none" rtlCol="0">
            <a:spAutoFit/>
          </a:bodyPr>
          <a:lstStyle/>
          <a:p>
            <a:r>
              <a:rPr kumimoji="1" lang="ja-JP" altLang="en-US" dirty="0"/>
              <a:t>③</a:t>
            </a:r>
          </a:p>
        </p:txBody>
      </p:sp>
      <p:sp>
        <p:nvSpPr>
          <p:cNvPr id="9" name="テキスト ボックス 8">
            <a:extLst>
              <a:ext uri="{FF2B5EF4-FFF2-40B4-BE49-F238E27FC236}">
                <a16:creationId xmlns:a16="http://schemas.microsoft.com/office/drawing/2014/main" id="{82053C19-7400-459C-AA23-5A4D281090DA}"/>
              </a:ext>
            </a:extLst>
          </p:cNvPr>
          <p:cNvSpPr txBox="1"/>
          <p:nvPr/>
        </p:nvSpPr>
        <p:spPr>
          <a:xfrm>
            <a:off x="580733" y="4728573"/>
            <a:ext cx="415498" cy="369332"/>
          </a:xfrm>
          <a:prstGeom prst="rect">
            <a:avLst/>
          </a:prstGeom>
          <a:noFill/>
        </p:spPr>
        <p:txBody>
          <a:bodyPr wrap="none" rtlCol="0">
            <a:spAutoFit/>
          </a:bodyPr>
          <a:lstStyle/>
          <a:p>
            <a:r>
              <a:rPr kumimoji="1" lang="ja-JP" altLang="en-US" dirty="0"/>
              <a:t>⑤</a:t>
            </a:r>
          </a:p>
        </p:txBody>
      </p:sp>
      <p:sp>
        <p:nvSpPr>
          <p:cNvPr id="10" name="テキスト ボックス 9">
            <a:extLst>
              <a:ext uri="{FF2B5EF4-FFF2-40B4-BE49-F238E27FC236}">
                <a16:creationId xmlns:a16="http://schemas.microsoft.com/office/drawing/2014/main" id="{9333040D-2875-4AC5-8A8D-5558A232E11E}"/>
              </a:ext>
            </a:extLst>
          </p:cNvPr>
          <p:cNvSpPr txBox="1"/>
          <p:nvPr/>
        </p:nvSpPr>
        <p:spPr>
          <a:xfrm>
            <a:off x="584462" y="4211781"/>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9A3A977E-23E6-4988-A5FC-809219987724}"/>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3" name="正方形/長方形 2">
            <a:extLst>
              <a:ext uri="{FF2B5EF4-FFF2-40B4-BE49-F238E27FC236}">
                <a16:creationId xmlns:a16="http://schemas.microsoft.com/office/drawing/2014/main" id="{ACF7494A-AC61-40F2-BA85-FD995B406333}"/>
              </a:ext>
            </a:extLst>
          </p:cNvPr>
          <p:cNvSpPr/>
          <p:nvPr/>
        </p:nvSpPr>
        <p:spPr>
          <a:xfrm>
            <a:off x="335360" y="5922284"/>
            <a:ext cx="9088582" cy="369332"/>
          </a:xfrm>
          <a:prstGeom prst="rect">
            <a:avLst/>
          </a:prstGeom>
        </p:spPr>
        <p:txBody>
          <a:bodyPr wrap="square">
            <a:spAutoFit/>
          </a:bodyPr>
          <a:lstStyle/>
          <a:p>
            <a:r>
              <a:rPr lang="ja-JP" altLang="en-US" dirty="0"/>
              <a:t>図</a:t>
            </a:r>
            <a:r>
              <a:rPr lang="en-US" altLang="ja-JP" dirty="0"/>
              <a:t>5.9</a:t>
            </a:r>
            <a:r>
              <a:rPr lang="ja-JP" altLang="en-US" dirty="0"/>
              <a:t>　前進するロボットをカラーセンサーにより停止するプログラム</a:t>
            </a:r>
          </a:p>
        </p:txBody>
      </p:sp>
      <p:sp>
        <p:nvSpPr>
          <p:cNvPr id="11" name="テキスト ボックス 10">
            <a:extLst>
              <a:ext uri="{FF2B5EF4-FFF2-40B4-BE49-F238E27FC236}">
                <a16:creationId xmlns:a16="http://schemas.microsoft.com/office/drawing/2014/main" id="{B716A214-3B69-4D17-B41E-D8FD65126CC0}"/>
              </a:ext>
            </a:extLst>
          </p:cNvPr>
          <p:cNvSpPr txBox="1"/>
          <p:nvPr/>
        </p:nvSpPr>
        <p:spPr>
          <a:xfrm>
            <a:off x="7001539" y="1973723"/>
            <a:ext cx="5057111" cy="3693319"/>
          </a:xfrm>
          <a:prstGeom prst="rect">
            <a:avLst/>
          </a:prstGeom>
          <a:noFill/>
        </p:spPr>
        <p:txBody>
          <a:bodyPr wrap="square" rtlCol="0">
            <a:spAutoFit/>
          </a:bodyPr>
          <a:lstStyle/>
          <a:p>
            <a:r>
              <a:rPr kumimoji="1" lang="ja-JP" altLang="en-US" dirty="0"/>
              <a:t>①　モータ停止時にホールド状態にする設定</a:t>
            </a:r>
            <a:endParaRPr kumimoji="1" lang="en-US" altLang="ja-JP" dirty="0"/>
          </a:p>
          <a:p>
            <a:endParaRPr kumimoji="1" lang="en-US" altLang="ja-JP" dirty="0"/>
          </a:p>
          <a:p>
            <a:r>
              <a:rPr lang="ja-JP" altLang="en-US" dirty="0"/>
              <a:t>②　モータの速度を設定する</a:t>
            </a:r>
            <a:endParaRPr lang="en-US" altLang="ja-JP" dirty="0"/>
          </a:p>
          <a:p>
            <a:endParaRPr lang="en-US" altLang="ja-JP" dirty="0"/>
          </a:p>
          <a:p>
            <a:r>
              <a:rPr kumimoji="1" lang="ja-JP" altLang="en-US" dirty="0"/>
              <a:t>③　２つのモータで直進するように回転　</a:t>
            </a:r>
            <a:endParaRPr kumimoji="1" lang="en-US" altLang="ja-JP" dirty="0"/>
          </a:p>
          <a:p>
            <a:r>
              <a:rPr lang="ja-JP" altLang="en-US" dirty="0"/>
              <a:t>　　</a:t>
            </a:r>
            <a:r>
              <a:rPr kumimoji="1" lang="ja-JP" altLang="en-US" dirty="0"/>
              <a:t>を開始する．</a:t>
            </a:r>
            <a:endParaRPr kumimoji="1" lang="en-US" altLang="ja-JP" dirty="0"/>
          </a:p>
          <a:p>
            <a:endParaRPr kumimoji="1" lang="en-US" altLang="ja-JP" dirty="0"/>
          </a:p>
          <a:p>
            <a:r>
              <a:rPr lang="ja-JP" altLang="en-US" dirty="0"/>
              <a:t>④　ポート</a:t>
            </a:r>
            <a:r>
              <a:rPr lang="en-US" altLang="ja-JP" dirty="0"/>
              <a:t>3</a:t>
            </a:r>
            <a:r>
              <a:rPr lang="ja-JP" altLang="en-US" dirty="0"/>
              <a:t>に接続されたカラーセンサの周辺</a:t>
            </a:r>
            <a:endParaRPr lang="en-US" altLang="ja-JP" dirty="0"/>
          </a:p>
          <a:p>
            <a:r>
              <a:rPr lang="ja-JP" altLang="en-US" dirty="0"/>
              <a:t>　　光の強さが</a:t>
            </a:r>
            <a:r>
              <a:rPr lang="en-US" altLang="ja-JP" dirty="0"/>
              <a:t>50%</a:t>
            </a:r>
            <a:r>
              <a:rPr lang="ja-JP" altLang="en-US" dirty="0"/>
              <a:t>より小さくなるまで待機す</a:t>
            </a:r>
            <a:endParaRPr lang="en-US" altLang="ja-JP" dirty="0"/>
          </a:p>
          <a:p>
            <a:r>
              <a:rPr lang="ja-JP" altLang="en-US" dirty="0"/>
              <a:t>　　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Tree>
    <p:extLst>
      <p:ext uri="{BB962C8B-B14F-4D97-AF65-F5344CB8AC3E}">
        <p14:creationId xmlns:p14="http://schemas.microsoft.com/office/powerpoint/2010/main" val="40176961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3C845180-2E9C-4A9E-921A-C9E9EDC37AD5}"/>
              </a:ext>
            </a:extLst>
          </p:cNvPr>
          <p:cNvPicPr>
            <a:picLocks noChangeAspect="1"/>
          </p:cNvPicPr>
          <p:nvPr/>
        </p:nvPicPr>
        <p:blipFill>
          <a:blip r:embed="rId2"/>
          <a:stretch>
            <a:fillRect/>
          </a:stretch>
        </p:blipFill>
        <p:spPr>
          <a:xfrm>
            <a:off x="571246" y="1344907"/>
            <a:ext cx="5813007" cy="3933200"/>
          </a:xfrm>
          <a:prstGeom prst="rect">
            <a:avLst/>
          </a:prstGeom>
        </p:spPr>
      </p:pic>
    </p:spTree>
    <p:extLst>
      <p:ext uri="{BB962C8B-B14F-4D97-AF65-F5344CB8AC3E}">
        <p14:creationId xmlns:p14="http://schemas.microsoft.com/office/powerpoint/2010/main" val="3250115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28</a:t>
            </a:fld>
            <a:endParaRPr lang="ja-JP" altLang="en-US" dirty="0"/>
          </a:p>
        </p:txBody>
      </p:sp>
      <p:pic>
        <p:nvPicPr>
          <p:cNvPr id="6" name="図 5">
            <a:extLst>
              <a:ext uri="{FF2B5EF4-FFF2-40B4-BE49-F238E27FC236}">
                <a16:creationId xmlns:a16="http://schemas.microsoft.com/office/drawing/2014/main" id="{237B8B4B-CF55-4397-A144-6F110A38FC0E}"/>
              </a:ext>
            </a:extLst>
          </p:cNvPr>
          <p:cNvPicPr>
            <a:picLocks noChangeAspect="1"/>
          </p:cNvPicPr>
          <p:nvPr/>
        </p:nvPicPr>
        <p:blipFill>
          <a:blip r:embed="rId2"/>
          <a:stretch>
            <a:fillRect/>
          </a:stretch>
        </p:blipFill>
        <p:spPr>
          <a:xfrm>
            <a:off x="1459668" y="834057"/>
            <a:ext cx="9056664" cy="5553964"/>
          </a:xfrm>
          <a:prstGeom prst="rect">
            <a:avLst/>
          </a:prstGeom>
        </p:spPr>
      </p:pic>
    </p:spTree>
    <p:extLst>
      <p:ext uri="{BB962C8B-B14F-4D97-AF65-F5344CB8AC3E}">
        <p14:creationId xmlns:p14="http://schemas.microsoft.com/office/powerpoint/2010/main" val="3029378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29</a:t>
            </a:fld>
            <a:endParaRPr lang="ja-JP" altLang="en-US" dirty="0"/>
          </a:p>
        </p:txBody>
      </p:sp>
      <p:pic>
        <p:nvPicPr>
          <p:cNvPr id="4" name="図 3">
            <a:extLst>
              <a:ext uri="{FF2B5EF4-FFF2-40B4-BE49-F238E27FC236}">
                <a16:creationId xmlns:a16="http://schemas.microsoft.com/office/drawing/2014/main" id="{D1D591FE-2066-43CE-B723-F56E5677ED2A}"/>
              </a:ext>
            </a:extLst>
          </p:cNvPr>
          <p:cNvPicPr>
            <a:picLocks noChangeAspect="1"/>
          </p:cNvPicPr>
          <p:nvPr/>
        </p:nvPicPr>
        <p:blipFill>
          <a:blip r:embed="rId2"/>
          <a:stretch>
            <a:fillRect/>
          </a:stretch>
        </p:blipFill>
        <p:spPr>
          <a:xfrm>
            <a:off x="1724464" y="1313331"/>
            <a:ext cx="8360209" cy="6695960"/>
          </a:xfrm>
          <a:prstGeom prst="rect">
            <a:avLst/>
          </a:prstGeom>
        </p:spPr>
      </p:pic>
      <p:sp>
        <p:nvSpPr>
          <p:cNvPr id="5" name="正方形/長方形 4">
            <a:extLst>
              <a:ext uri="{FF2B5EF4-FFF2-40B4-BE49-F238E27FC236}">
                <a16:creationId xmlns:a16="http://schemas.microsoft.com/office/drawing/2014/main" id="{85748C80-E0CE-4FA2-8AA4-C9F0E2904EF5}"/>
              </a:ext>
            </a:extLst>
          </p:cNvPr>
          <p:cNvSpPr/>
          <p:nvPr/>
        </p:nvSpPr>
        <p:spPr>
          <a:xfrm>
            <a:off x="1476799" y="836601"/>
            <a:ext cx="9538525"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5.4 </a:t>
            </a:r>
            <a:r>
              <a:rPr lang="ja-JP" altLang="en-US" dirty="0"/>
              <a:t>前進するロボットをカラーセンサーにより停止する </a:t>
            </a:r>
            <a:r>
              <a:rPr lang="en-US" altLang="ja-JP" dirty="0"/>
              <a:t>Python </a:t>
            </a:r>
            <a:r>
              <a:rPr lang="ja-JP" altLang="en-US" dirty="0"/>
              <a:t>プログラム</a:t>
            </a:r>
          </a:p>
        </p:txBody>
      </p:sp>
    </p:spTree>
    <p:extLst>
      <p:ext uri="{BB962C8B-B14F-4D97-AF65-F5344CB8AC3E}">
        <p14:creationId xmlns:p14="http://schemas.microsoft.com/office/powerpoint/2010/main" val="1697451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472A0C2D-0808-4A88-900D-6542A25F01DB}"/>
              </a:ext>
            </a:extLst>
          </p:cNvPr>
          <p:cNvSpPr>
            <a:spLocks noGrp="1"/>
          </p:cNvSpPr>
          <p:nvPr>
            <p:ph idx="1"/>
          </p:nvPr>
        </p:nvSpPr>
        <p:spPr/>
        <p:txBody>
          <a:bodyPr>
            <a:normAutofit fontScale="85000" lnSpcReduction="10000"/>
          </a:bodyPr>
          <a:lstStyle/>
          <a:p>
            <a:r>
              <a:rPr lang="ja-JP" altLang="en-US" dirty="0"/>
              <a:t>ブロック①：タッチセンサーブロックで「ポート：</a:t>
            </a:r>
            <a:r>
              <a:rPr lang="en-US" altLang="ja-JP" dirty="0"/>
              <a:t>1</a:t>
            </a:r>
            <a:r>
              <a:rPr lang="ja-JP" altLang="en-US" dirty="0"/>
              <a:t>」「モード：測定・状態」を設定します．これにより，「状態：タッチセンサーの状態（離れた：</a:t>
            </a:r>
            <a:r>
              <a:rPr lang="en-US" altLang="ja-JP" dirty="0"/>
              <a:t>0</a:t>
            </a:r>
            <a:r>
              <a:rPr lang="ja-JP" altLang="en-US" dirty="0"/>
              <a:t>，押された：</a:t>
            </a:r>
            <a:r>
              <a:rPr lang="en-US" altLang="ja-JP" dirty="0"/>
              <a:t>1</a:t>
            </a:r>
            <a:r>
              <a:rPr lang="ja-JP" altLang="en-US" dirty="0"/>
              <a:t>，バンプした：</a:t>
            </a:r>
            <a:r>
              <a:rPr lang="en-US" altLang="ja-JP" dirty="0"/>
              <a:t>2</a:t>
            </a:r>
            <a:r>
              <a:rPr lang="ja-JP" altLang="en-US" dirty="0"/>
              <a:t>）」を出力します．</a:t>
            </a:r>
            <a:endParaRPr lang="en-US" altLang="ja-JP" dirty="0"/>
          </a:p>
          <a:p>
            <a:endParaRPr lang="ja-JP" altLang="en-US" dirty="0"/>
          </a:p>
          <a:p>
            <a:r>
              <a:rPr lang="ja-JP" altLang="en-US" dirty="0"/>
              <a:t>ブロック②：インテリジェントブロック ステータスライトブロックで「モード：オン」を設定します．タッチセンサの状態の値をインテリジェントブロック ステータスライトブロックの色入力（</a:t>
            </a:r>
            <a:r>
              <a:rPr lang="en-US" altLang="ja-JP" dirty="0"/>
              <a:t>0</a:t>
            </a:r>
            <a:r>
              <a:rPr lang="ja-JP" altLang="en-US" dirty="0"/>
              <a:t>：緑，</a:t>
            </a:r>
            <a:r>
              <a:rPr lang="en-US" altLang="ja-JP" dirty="0"/>
              <a:t>1</a:t>
            </a:r>
            <a:r>
              <a:rPr lang="ja-JP" altLang="en-US" dirty="0"/>
              <a:t>：オレンジ，</a:t>
            </a:r>
            <a:r>
              <a:rPr lang="en-US" altLang="ja-JP" dirty="0"/>
              <a:t>2</a:t>
            </a:r>
            <a:r>
              <a:rPr lang="ja-JP" altLang="en-US" dirty="0"/>
              <a:t>：赤）へロジックデータワイヤーで接続します．これによりインテリジェントブロックのステータスライトが，タッチセンサの状態に対応した色で光ります．</a:t>
            </a:r>
            <a:endParaRPr lang="en-US" altLang="ja-JP" dirty="0"/>
          </a:p>
          <a:p>
            <a:endParaRPr lang="ja-JP" altLang="en-US" dirty="0"/>
          </a:p>
          <a:p>
            <a:r>
              <a:rPr lang="ja-JP" altLang="en-US" dirty="0"/>
              <a:t>ブロック③：ループブロックで「モード：無限」を設定します．これにより，ループブロック内のブロック①②の処理を無限に繰り返します．</a:t>
            </a:r>
            <a:endParaRPr kumimoji="1" lang="ja-JP" altLang="en-US" dirty="0"/>
          </a:p>
        </p:txBody>
      </p:sp>
      <p:sp>
        <p:nvSpPr>
          <p:cNvPr id="3" name="スライド番号プレースホルダー 2">
            <a:extLst>
              <a:ext uri="{FF2B5EF4-FFF2-40B4-BE49-F238E27FC236}">
                <a16:creationId xmlns:a16="http://schemas.microsoft.com/office/drawing/2014/main" id="{67208441-8A05-47EF-A8AC-CC6A81ED7965}"/>
              </a:ext>
            </a:extLst>
          </p:cNvPr>
          <p:cNvSpPr>
            <a:spLocks noGrp="1"/>
          </p:cNvSpPr>
          <p:nvPr>
            <p:ph type="sldNum" sz="quarter" idx="12"/>
          </p:nvPr>
        </p:nvSpPr>
        <p:spPr/>
        <p:txBody>
          <a:bodyPr/>
          <a:lstStyle/>
          <a:p>
            <a:fld id="{13AB05CA-B2B8-0B46-A3D3-7CDE1DE4FAD6}" type="slidenum">
              <a:rPr lang="ja-JP" altLang="en-US" smtClean="0"/>
              <a:pPr/>
              <a:t>3</a:t>
            </a:fld>
            <a:endParaRPr lang="ja-JP" altLang="en-US" dirty="0"/>
          </a:p>
        </p:txBody>
      </p:sp>
      <p:sp>
        <p:nvSpPr>
          <p:cNvPr id="4" name="タイトル 3">
            <a:extLst>
              <a:ext uri="{FF2B5EF4-FFF2-40B4-BE49-F238E27FC236}">
                <a16:creationId xmlns:a16="http://schemas.microsoft.com/office/drawing/2014/main" id="{716813FF-6647-41E5-A9C0-1064DEB53AAB}"/>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079663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53286" y="1272618"/>
            <a:ext cx="7565018" cy="3447445"/>
          </a:xfrm>
          <a:prstGeom prst="rect">
            <a:avLst/>
          </a:prstGeom>
        </p:spPr>
      </p:pic>
      <p:cxnSp>
        <p:nvCxnSpPr>
          <p:cNvPr id="3" name="直線矢印コネクタ 2"/>
          <p:cNvCxnSpPr/>
          <p:nvPr/>
        </p:nvCxnSpPr>
        <p:spPr>
          <a:xfrm flipH="1">
            <a:off x="3707288" y="3232435"/>
            <a:ext cx="605789" cy="885114"/>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矢印コネクタ 3"/>
          <p:cNvCxnSpPr/>
          <p:nvPr/>
        </p:nvCxnSpPr>
        <p:spPr>
          <a:xfrm>
            <a:off x="5595741" y="3232435"/>
            <a:ext cx="1755490" cy="94266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2531818" y="4146888"/>
            <a:ext cx="1951175" cy="400110"/>
          </a:xfrm>
          <a:prstGeom prst="rect">
            <a:avLst/>
          </a:prstGeom>
          <a:noFill/>
        </p:spPr>
        <p:txBody>
          <a:bodyPr wrap="none" rtlCol="0">
            <a:spAutoFit/>
          </a:bodyPr>
          <a:lstStyle/>
          <a:p>
            <a:r>
              <a:rPr lang="ja-JP" altLang="en-US" sz="2000" dirty="0"/>
              <a:t>「比較 ，角速度」</a:t>
            </a:r>
            <a:endParaRPr kumimoji="1" lang="ja-JP" altLang="en-US" sz="2000" dirty="0"/>
          </a:p>
        </p:txBody>
      </p:sp>
      <p:sp>
        <p:nvSpPr>
          <p:cNvPr id="6" name="テキスト ボックス 5"/>
          <p:cNvSpPr txBox="1"/>
          <p:nvPr/>
        </p:nvSpPr>
        <p:spPr>
          <a:xfrm>
            <a:off x="6912701" y="4176227"/>
            <a:ext cx="2621230" cy="400110"/>
          </a:xfrm>
          <a:prstGeom prst="rect">
            <a:avLst/>
          </a:prstGeom>
          <a:noFill/>
        </p:spPr>
        <p:txBody>
          <a:bodyPr wrap="none" rtlCol="0">
            <a:spAutoFit/>
          </a:bodyPr>
          <a:lstStyle/>
          <a:p>
            <a:r>
              <a:rPr kumimoji="1" lang="ja-JP" altLang="en-US" sz="2000" dirty="0"/>
              <a:t>「比較の結果の真・偽」</a:t>
            </a:r>
          </a:p>
        </p:txBody>
      </p:sp>
      <p:sp>
        <p:nvSpPr>
          <p:cNvPr id="7" name="テキスト ボックス 6"/>
          <p:cNvSpPr txBox="1"/>
          <p:nvPr/>
        </p:nvSpPr>
        <p:spPr>
          <a:xfrm>
            <a:off x="4418611" y="4176227"/>
            <a:ext cx="2614818" cy="400110"/>
          </a:xfrm>
          <a:prstGeom prst="rect">
            <a:avLst/>
          </a:prstGeom>
          <a:noFill/>
        </p:spPr>
        <p:txBody>
          <a:bodyPr wrap="none" rtlCol="0">
            <a:spAutoFit/>
          </a:bodyPr>
          <a:lstStyle/>
          <a:p>
            <a:r>
              <a:rPr lang="ja-JP" altLang="en-US" sz="2000" dirty="0"/>
              <a:t>「比較タイプ（～超過）」</a:t>
            </a:r>
            <a:endParaRPr kumimoji="1" lang="ja-JP" altLang="en-US" sz="2000" dirty="0"/>
          </a:p>
        </p:txBody>
      </p:sp>
      <p:sp>
        <p:nvSpPr>
          <p:cNvPr id="8" name="テキスト ボックス 7"/>
          <p:cNvSpPr txBox="1"/>
          <p:nvPr/>
        </p:nvSpPr>
        <p:spPr>
          <a:xfrm>
            <a:off x="4861655" y="3746778"/>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9" name="直線矢印コネクタ 8"/>
          <p:cNvCxnSpPr/>
          <p:nvPr/>
        </p:nvCxnSpPr>
        <p:spPr>
          <a:xfrm>
            <a:off x="4736178" y="3232435"/>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5163446" y="3232435"/>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endCxn id="12" idx="2"/>
          </p:cNvCxnSpPr>
          <p:nvPr/>
        </p:nvCxnSpPr>
        <p:spPr>
          <a:xfrm flipH="1" flipV="1">
            <a:off x="5604804" y="2191534"/>
            <a:ext cx="403367" cy="157226"/>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831996" y="1822202"/>
            <a:ext cx="1545616" cy="369332"/>
          </a:xfrm>
          <a:prstGeom prst="rect">
            <a:avLst/>
          </a:prstGeom>
          <a:noFill/>
        </p:spPr>
        <p:txBody>
          <a:bodyPr wrap="none" rtlCol="0">
            <a:spAutoFit/>
          </a:bodyPr>
          <a:lstStyle/>
          <a:p>
            <a:r>
              <a:rPr lang="ja-JP" altLang="en-US" dirty="0"/>
              <a:t>ポートセレクタ</a:t>
            </a:r>
            <a:endParaRPr kumimoji="1" lang="ja-JP" altLang="en-US" dirty="0"/>
          </a:p>
        </p:txBody>
      </p:sp>
      <p:sp>
        <p:nvSpPr>
          <p:cNvPr id="13" name="テキスト ボックス 12"/>
          <p:cNvSpPr txBox="1"/>
          <p:nvPr/>
        </p:nvSpPr>
        <p:spPr>
          <a:xfrm>
            <a:off x="3889241" y="1822202"/>
            <a:ext cx="492443" cy="461665"/>
          </a:xfrm>
          <a:prstGeom prst="rect">
            <a:avLst/>
          </a:prstGeom>
          <a:noFill/>
        </p:spPr>
        <p:txBody>
          <a:bodyPr wrap="none" rtlCol="0">
            <a:spAutoFit/>
          </a:bodyPr>
          <a:lstStyle/>
          <a:p>
            <a:r>
              <a:rPr kumimoji="1" lang="ja-JP" altLang="en-US" sz="2400" dirty="0"/>
              <a:t>①</a:t>
            </a:r>
          </a:p>
        </p:txBody>
      </p:sp>
      <p:sp>
        <p:nvSpPr>
          <p:cNvPr id="14" name="テキスト ボックス 13"/>
          <p:cNvSpPr txBox="1"/>
          <p:nvPr/>
        </p:nvSpPr>
        <p:spPr>
          <a:xfrm>
            <a:off x="6416352" y="1819242"/>
            <a:ext cx="492443" cy="461665"/>
          </a:xfrm>
          <a:prstGeom prst="rect">
            <a:avLst/>
          </a:prstGeom>
          <a:noFill/>
        </p:spPr>
        <p:txBody>
          <a:bodyPr wrap="none" rtlCol="0">
            <a:spAutoFit/>
          </a:bodyPr>
          <a:lstStyle/>
          <a:p>
            <a:r>
              <a:rPr kumimoji="1" lang="ja-JP" altLang="en-US" sz="2400" dirty="0"/>
              <a:t>②</a:t>
            </a:r>
          </a:p>
        </p:txBody>
      </p:sp>
      <p:sp>
        <p:nvSpPr>
          <p:cNvPr id="15" name="テキスト ボックス 14"/>
          <p:cNvSpPr txBox="1"/>
          <p:nvPr/>
        </p:nvSpPr>
        <p:spPr>
          <a:xfrm>
            <a:off x="8165143" y="1814890"/>
            <a:ext cx="492443" cy="461665"/>
          </a:xfrm>
          <a:prstGeom prst="rect">
            <a:avLst/>
          </a:prstGeom>
          <a:noFill/>
        </p:spPr>
        <p:txBody>
          <a:bodyPr wrap="none" rtlCol="0">
            <a:spAutoFit/>
          </a:bodyPr>
          <a:lstStyle/>
          <a:p>
            <a:r>
              <a:rPr kumimoji="1" lang="ja-JP" altLang="en-US" sz="2400" dirty="0"/>
              <a:t>③</a:t>
            </a:r>
          </a:p>
        </p:txBody>
      </p:sp>
      <p:sp>
        <p:nvSpPr>
          <p:cNvPr id="16" name="タイトル 15">
            <a:extLst>
              <a:ext uri="{FF2B5EF4-FFF2-40B4-BE49-F238E27FC236}">
                <a16:creationId xmlns:a16="http://schemas.microsoft.com/office/drawing/2014/main" id="{8EC82F07-7D3B-4807-B60E-C7CDBCE3A18F}"/>
              </a:ext>
            </a:extLst>
          </p:cNvPr>
          <p:cNvSpPr>
            <a:spLocks noGrp="1"/>
          </p:cNvSpPr>
          <p:nvPr>
            <p:ph type="title" idx="4294967295"/>
          </p:nvPr>
        </p:nvSpPr>
        <p:spPr/>
        <p:txBody>
          <a:bodyPr/>
          <a:lstStyle/>
          <a:p>
            <a:r>
              <a:rPr kumimoji="1" lang="en-US" altLang="ja-JP" dirty="0"/>
              <a:t>EV3-SW</a:t>
            </a:r>
            <a:r>
              <a:rPr kumimoji="1" lang="ja-JP" altLang="en-US" dirty="0"/>
              <a:t>のブログラム</a:t>
            </a:r>
          </a:p>
        </p:txBody>
      </p:sp>
      <p:sp>
        <p:nvSpPr>
          <p:cNvPr id="17" name="正方形/長方形 16">
            <a:extLst>
              <a:ext uri="{FF2B5EF4-FFF2-40B4-BE49-F238E27FC236}">
                <a16:creationId xmlns:a16="http://schemas.microsoft.com/office/drawing/2014/main" id="{8EC4232F-63F1-4ADC-8285-44EA8E7A781C}"/>
              </a:ext>
            </a:extLst>
          </p:cNvPr>
          <p:cNvSpPr/>
          <p:nvPr/>
        </p:nvSpPr>
        <p:spPr>
          <a:xfrm>
            <a:off x="2280588" y="5338572"/>
            <a:ext cx="8209812" cy="369332"/>
          </a:xfrm>
          <a:prstGeom prst="rect">
            <a:avLst/>
          </a:prstGeom>
        </p:spPr>
        <p:txBody>
          <a:bodyPr wrap="square">
            <a:spAutoFit/>
          </a:bodyPr>
          <a:lstStyle/>
          <a:p>
            <a:r>
              <a:rPr lang="ja-JP" altLang="en-US" dirty="0"/>
              <a:t>図</a:t>
            </a:r>
            <a:r>
              <a:rPr lang="en-US" altLang="ja-JP" dirty="0"/>
              <a:t>5.12</a:t>
            </a:r>
            <a:r>
              <a:rPr lang="ja-JP" altLang="en-US" dirty="0"/>
              <a:t>　ジャイロセンサーによりステータスライトを点灯させるプログラム</a:t>
            </a:r>
          </a:p>
        </p:txBody>
      </p:sp>
    </p:spTree>
    <p:extLst>
      <p:ext uri="{BB962C8B-B14F-4D97-AF65-F5344CB8AC3E}">
        <p14:creationId xmlns:p14="http://schemas.microsoft.com/office/powerpoint/2010/main" val="1164010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633653-DACC-4752-8E57-76D9DE8D7116}"/>
              </a:ext>
            </a:extLst>
          </p:cNvPr>
          <p:cNvSpPr>
            <a:spLocks noGrp="1"/>
          </p:cNvSpPr>
          <p:nvPr>
            <p:ph idx="1"/>
          </p:nvPr>
        </p:nvSpPr>
        <p:spPr/>
        <p:txBody>
          <a:bodyPr>
            <a:normAutofit fontScale="85000" lnSpcReduction="20000"/>
          </a:bodyPr>
          <a:lstStyle/>
          <a:p>
            <a:r>
              <a:rPr lang="ja-JP" altLang="en-US" dirty="0"/>
              <a:t>ブロック①：ジャイロセンサーブロックで，「ポート：</a:t>
            </a:r>
            <a:r>
              <a:rPr lang="en-US" altLang="ja-JP" dirty="0"/>
              <a:t>2</a:t>
            </a:r>
            <a:r>
              <a:rPr lang="ja-JP" altLang="en-US" dirty="0"/>
              <a:t>」「モード：比較・角速度」「比較タイプ：＞（超過）」「しきい値：</a:t>
            </a:r>
            <a:r>
              <a:rPr lang="en-US" altLang="ja-JP" dirty="0"/>
              <a:t>90</a:t>
            </a:r>
            <a:r>
              <a:rPr lang="ja-JP" altLang="en-US" dirty="0"/>
              <a:t>」を設定します．これにより，ジャイロセンサーが検出した角速度が </a:t>
            </a:r>
            <a:r>
              <a:rPr lang="en-US" altLang="ja-JP" dirty="0"/>
              <a:t>90 deg/s </a:t>
            </a:r>
            <a:r>
              <a:rPr lang="ja-JP" altLang="en-US" dirty="0"/>
              <a:t>を超えたときに，「比較結果：真」「角速度：測定した角速度</a:t>
            </a:r>
            <a:r>
              <a:rPr lang="en-US" altLang="ja-JP" dirty="0"/>
              <a:t>(deg/s)</a:t>
            </a:r>
            <a:r>
              <a:rPr lang="ja-JP" altLang="en-US" dirty="0"/>
              <a:t>」が出力されます．</a:t>
            </a:r>
            <a:endParaRPr lang="en-US" altLang="ja-JP" dirty="0"/>
          </a:p>
          <a:p>
            <a:endParaRPr lang="ja-JP" altLang="en-US" dirty="0"/>
          </a:p>
          <a:p>
            <a:r>
              <a:rPr lang="ja-JP" altLang="en-US" dirty="0"/>
              <a:t>ブロック②：インテリジェントブロック ステータスライトブロックで「モード：オン」を設定します．比較の結果の真・偽の値をインテリジェントブロック ステータスライトブロックの色入力（</a:t>
            </a:r>
            <a:r>
              <a:rPr lang="en-US" altLang="ja-JP" dirty="0"/>
              <a:t>0</a:t>
            </a:r>
            <a:r>
              <a:rPr lang="ja-JP" altLang="en-US" dirty="0"/>
              <a:t>：緑，</a:t>
            </a:r>
            <a:r>
              <a:rPr lang="en-US" altLang="ja-JP" dirty="0"/>
              <a:t>1</a:t>
            </a:r>
            <a:r>
              <a:rPr lang="ja-JP" altLang="en-US" dirty="0"/>
              <a:t>：オレンジ，</a:t>
            </a:r>
            <a:r>
              <a:rPr lang="en-US" altLang="ja-JP" dirty="0"/>
              <a:t>2</a:t>
            </a:r>
            <a:r>
              <a:rPr lang="ja-JP" altLang="en-US" dirty="0"/>
              <a:t>：赤）へロジックデータワイヤーで接続します．これによりインテリジェントブロックのステータスライトが，比較の結果の真・偽の値に対応した色で光ります．</a:t>
            </a:r>
            <a:endParaRPr lang="en-US" altLang="ja-JP" dirty="0"/>
          </a:p>
          <a:p>
            <a:endParaRPr lang="ja-JP" altLang="en-US" dirty="0"/>
          </a:p>
          <a:p>
            <a:r>
              <a:rPr lang="ja-JP" altLang="en-US" dirty="0"/>
              <a:t>ブロック③：ループブロックで「モード：無限」を設定します．これにより，ループブロック内のブロック①②の処理を無限に繰り返します．</a:t>
            </a:r>
            <a:endParaRPr kumimoji="1" lang="ja-JP" altLang="en-US" dirty="0"/>
          </a:p>
        </p:txBody>
      </p:sp>
      <p:sp>
        <p:nvSpPr>
          <p:cNvPr id="3" name="スライド番号プレースホルダー 2">
            <a:extLst>
              <a:ext uri="{FF2B5EF4-FFF2-40B4-BE49-F238E27FC236}">
                <a16:creationId xmlns:a16="http://schemas.microsoft.com/office/drawing/2014/main" id="{4A21EEF8-695C-47CA-BCCF-10B30C512785}"/>
              </a:ext>
            </a:extLst>
          </p:cNvPr>
          <p:cNvSpPr>
            <a:spLocks noGrp="1"/>
          </p:cNvSpPr>
          <p:nvPr>
            <p:ph type="sldNum" sz="quarter" idx="12"/>
          </p:nvPr>
        </p:nvSpPr>
        <p:spPr/>
        <p:txBody>
          <a:bodyPr/>
          <a:lstStyle/>
          <a:p>
            <a:fld id="{13AB05CA-B2B8-0B46-A3D3-7CDE1DE4FAD6}" type="slidenum">
              <a:rPr lang="ja-JP" altLang="en-US" smtClean="0"/>
              <a:pPr/>
              <a:t>31</a:t>
            </a:fld>
            <a:endParaRPr lang="ja-JP" altLang="en-US" dirty="0"/>
          </a:p>
        </p:txBody>
      </p:sp>
      <p:sp>
        <p:nvSpPr>
          <p:cNvPr id="4" name="タイトル 3">
            <a:extLst>
              <a:ext uri="{FF2B5EF4-FFF2-40B4-BE49-F238E27FC236}">
                <a16:creationId xmlns:a16="http://schemas.microsoft.com/office/drawing/2014/main" id="{CFEE4E74-EB7F-4706-A31F-92723F41C147}"/>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2090407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5FE7D5B-6FC7-4073-9725-C57A39A54426}"/>
              </a:ext>
            </a:extLst>
          </p:cNvPr>
          <p:cNvSpPr>
            <a:spLocks noGrp="1"/>
          </p:cNvSpPr>
          <p:nvPr>
            <p:ph type="title"/>
          </p:nvPr>
        </p:nvSpPr>
        <p:spPr/>
        <p:txBody>
          <a:bodyPr>
            <a:normAutofit fontScale="90000"/>
          </a:bodyPr>
          <a:lstStyle/>
          <a:p>
            <a:r>
              <a:rPr kumimoji="1" lang="en-US" altLang="ja-JP" dirty="0"/>
              <a:t>EV3-Classroom</a:t>
            </a:r>
            <a:r>
              <a:rPr kumimoji="1" lang="ja-JP" altLang="en-US" dirty="0"/>
              <a:t>のジャイロセンサのブロック</a:t>
            </a:r>
          </a:p>
        </p:txBody>
      </p:sp>
      <p:sp>
        <p:nvSpPr>
          <p:cNvPr id="3" name="スライド番号プレースホルダー 2">
            <a:extLst>
              <a:ext uri="{FF2B5EF4-FFF2-40B4-BE49-F238E27FC236}">
                <a16:creationId xmlns:a16="http://schemas.microsoft.com/office/drawing/2014/main" id="{38521C2E-57CF-4EB9-AFE7-C1AF7AF7BBB3}"/>
              </a:ext>
            </a:extLst>
          </p:cNvPr>
          <p:cNvSpPr>
            <a:spLocks noGrp="1"/>
          </p:cNvSpPr>
          <p:nvPr>
            <p:ph type="sldNum" sz="quarter" idx="12"/>
          </p:nvPr>
        </p:nvSpPr>
        <p:spPr/>
        <p:txBody>
          <a:bodyPr/>
          <a:lstStyle/>
          <a:p>
            <a:fld id="{13AB05CA-B2B8-0B46-A3D3-7CDE1DE4FAD6}" type="slidenum">
              <a:rPr lang="ja-JP" altLang="en-US" smtClean="0"/>
              <a:pPr/>
              <a:t>32</a:t>
            </a:fld>
            <a:endParaRPr lang="ja-JP" altLang="en-US" dirty="0"/>
          </a:p>
        </p:txBody>
      </p:sp>
      <p:pic>
        <p:nvPicPr>
          <p:cNvPr id="4" name="図 3">
            <a:extLst>
              <a:ext uri="{FF2B5EF4-FFF2-40B4-BE49-F238E27FC236}">
                <a16:creationId xmlns:a16="http://schemas.microsoft.com/office/drawing/2014/main" id="{C3FE4445-7E24-4A72-ABE3-D4C9C596D012}"/>
              </a:ext>
            </a:extLst>
          </p:cNvPr>
          <p:cNvPicPr>
            <a:picLocks noChangeAspect="1"/>
          </p:cNvPicPr>
          <p:nvPr/>
        </p:nvPicPr>
        <p:blipFill>
          <a:blip r:embed="rId2"/>
          <a:stretch>
            <a:fillRect/>
          </a:stretch>
        </p:blipFill>
        <p:spPr>
          <a:xfrm>
            <a:off x="241188" y="1299461"/>
            <a:ext cx="1799365" cy="550394"/>
          </a:xfrm>
          <a:prstGeom prst="rect">
            <a:avLst/>
          </a:prstGeom>
        </p:spPr>
      </p:pic>
      <p:pic>
        <p:nvPicPr>
          <p:cNvPr id="5" name="図 4">
            <a:extLst>
              <a:ext uri="{FF2B5EF4-FFF2-40B4-BE49-F238E27FC236}">
                <a16:creationId xmlns:a16="http://schemas.microsoft.com/office/drawing/2014/main" id="{AC1BBA71-0884-48D7-866D-834335F04331}"/>
              </a:ext>
            </a:extLst>
          </p:cNvPr>
          <p:cNvPicPr>
            <a:picLocks noChangeAspect="1"/>
          </p:cNvPicPr>
          <p:nvPr/>
        </p:nvPicPr>
        <p:blipFill>
          <a:blip r:embed="rId3"/>
          <a:stretch>
            <a:fillRect/>
          </a:stretch>
        </p:blipFill>
        <p:spPr>
          <a:xfrm>
            <a:off x="241188" y="2273919"/>
            <a:ext cx="1968717" cy="563095"/>
          </a:xfrm>
          <a:prstGeom prst="rect">
            <a:avLst/>
          </a:prstGeom>
        </p:spPr>
      </p:pic>
      <p:pic>
        <p:nvPicPr>
          <p:cNvPr id="6" name="図 5">
            <a:extLst>
              <a:ext uri="{FF2B5EF4-FFF2-40B4-BE49-F238E27FC236}">
                <a16:creationId xmlns:a16="http://schemas.microsoft.com/office/drawing/2014/main" id="{6521D504-1AE9-4FAF-B27C-92A85E1DCC54}"/>
              </a:ext>
            </a:extLst>
          </p:cNvPr>
          <p:cNvPicPr>
            <a:picLocks noChangeAspect="1"/>
          </p:cNvPicPr>
          <p:nvPr/>
        </p:nvPicPr>
        <p:blipFill>
          <a:blip r:embed="rId4"/>
          <a:stretch>
            <a:fillRect/>
          </a:stretch>
        </p:blipFill>
        <p:spPr>
          <a:xfrm>
            <a:off x="2633609" y="1708706"/>
            <a:ext cx="3818888" cy="618135"/>
          </a:xfrm>
          <a:prstGeom prst="rect">
            <a:avLst/>
          </a:prstGeom>
        </p:spPr>
      </p:pic>
      <p:pic>
        <p:nvPicPr>
          <p:cNvPr id="7" name="図 6">
            <a:extLst>
              <a:ext uri="{FF2B5EF4-FFF2-40B4-BE49-F238E27FC236}">
                <a16:creationId xmlns:a16="http://schemas.microsoft.com/office/drawing/2014/main" id="{DDFFDE61-C440-4E55-BE2F-0C7EDF340281}"/>
              </a:ext>
            </a:extLst>
          </p:cNvPr>
          <p:cNvPicPr>
            <a:picLocks noChangeAspect="1"/>
          </p:cNvPicPr>
          <p:nvPr/>
        </p:nvPicPr>
        <p:blipFill>
          <a:blip r:embed="rId5"/>
          <a:stretch>
            <a:fillRect/>
          </a:stretch>
        </p:blipFill>
        <p:spPr>
          <a:xfrm>
            <a:off x="7364903" y="1299461"/>
            <a:ext cx="2294720" cy="723980"/>
          </a:xfrm>
          <a:prstGeom prst="rect">
            <a:avLst/>
          </a:prstGeom>
        </p:spPr>
      </p:pic>
      <p:pic>
        <p:nvPicPr>
          <p:cNvPr id="8" name="図 7">
            <a:extLst>
              <a:ext uri="{FF2B5EF4-FFF2-40B4-BE49-F238E27FC236}">
                <a16:creationId xmlns:a16="http://schemas.microsoft.com/office/drawing/2014/main" id="{1A00966A-D27C-4FE9-88D1-7451D27A9D97}"/>
              </a:ext>
            </a:extLst>
          </p:cNvPr>
          <p:cNvPicPr>
            <a:picLocks noChangeAspect="1"/>
          </p:cNvPicPr>
          <p:nvPr/>
        </p:nvPicPr>
        <p:blipFill>
          <a:blip r:embed="rId6"/>
          <a:stretch>
            <a:fillRect/>
          </a:stretch>
        </p:blipFill>
        <p:spPr>
          <a:xfrm>
            <a:off x="7364903" y="2326841"/>
            <a:ext cx="4699518" cy="740915"/>
          </a:xfrm>
          <a:prstGeom prst="rect">
            <a:avLst/>
          </a:prstGeom>
        </p:spPr>
      </p:pic>
      <p:pic>
        <p:nvPicPr>
          <p:cNvPr id="9" name="図 8">
            <a:extLst>
              <a:ext uri="{FF2B5EF4-FFF2-40B4-BE49-F238E27FC236}">
                <a16:creationId xmlns:a16="http://schemas.microsoft.com/office/drawing/2014/main" id="{88A65F5F-8284-4B61-B34D-B9063D5BE943}"/>
              </a:ext>
            </a:extLst>
          </p:cNvPr>
          <p:cNvPicPr>
            <a:picLocks noChangeAspect="1"/>
          </p:cNvPicPr>
          <p:nvPr/>
        </p:nvPicPr>
        <p:blipFill>
          <a:blip r:embed="rId7"/>
          <a:stretch>
            <a:fillRect/>
          </a:stretch>
        </p:blipFill>
        <p:spPr>
          <a:xfrm>
            <a:off x="7364903" y="3528075"/>
            <a:ext cx="4678349" cy="1824768"/>
          </a:xfrm>
          <a:prstGeom prst="rect">
            <a:avLst/>
          </a:prstGeom>
        </p:spPr>
      </p:pic>
      <p:pic>
        <p:nvPicPr>
          <p:cNvPr id="10" name="図 9">
            <a:extLst>
              <a:ext uri="{FF2B5EF4-FFF2-40B4-BE49-F238E27FC236}">
                <a16:creationId xmlns:a16="http://schemas.microsoft.com/office/drawing/2014/main" id="{0EBC2940-078D-497A-AD5C-48804CC32978}"/>
              </a:ext>
            </a:extLst>
          </p:cNvPr>
          <p:cNvPicPr>
            <a:picLocks noChangeAspect="1"/>
          </p:cNvPicPr>
          <p:nvPr/>
        </p:nvPicPr>
        <p:blipFill>
          <a:blip r:embed="rId8"/>
          <a:stretch>
            <a:fillRect/>
          </a:stretch>
        </p:blipFill>
        <p:spPr>
          <a:xfrm>
            <a:off x="2633609" y="2683851"/>
            <a:ext cx="3814654" cy="1490298"/>
          </a:xfrm>
          <a:prstGeom prst="rect">
            <a:avLst/>
          </a:prstGeom>
        </p:spPr>
      </p:pic>
    </p:spTree>
    <p:extLst>
      <p:ext uri="{BB962C8B-B14F-4D97-AF65-F5344CB8AC3E}">
        <p14:creationId xmlns:p14="http://schemas.microsoft.com/office/powerpoint/2010/main" val="317749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FD025BF9-598E-4BE7-94A9-C14B67EB5FD9}"/>
              </a:ext>
            </a:extLst>
          </p:cNvPr>
          <p:cNvPicPr>
            <a:picLocks noChangeAspect="1"/>
          </p:cNvPicPr>
          <p:nvPr/>
        </p:nvPicPr>
        <p:blipFill>
          <a:blip r:embed="rId2"/>
          <a:stretch>
            <a:fillRect/>
          </a:stretch>
        </p:blipFill>
        <p:spPr>
          <a:xfrm>
            <a:off x="977336" y="1424442"/>
            <a:ext cx="5118664" cy="3882395"/>
          </a:xfrm>
          <a:prstGeom prst="rect">
            <a:avLst/>
          </a:prstGeom>
        </p:spPr>
      </p:pic>
      <p:sp>
        <p:nvSpPr>
          <p:cNvPr id="5" name="テキスト ボックス 4">
            <a:extLst>
              <a:ext uri="{FF2B5EF4-FFF2-40B4-BE49-F238E27FC236}">
                <a16:creationId xmlns:a16="http://schemas.microsoft.com/office/drawing/2014/main" id="{DE4945E2-5786-4628-B445-BC911261B284}"/>
              </a:ext>
            </a:extLst>
          </p:cNvPr>
          <p:cNvSpPr txBox="1"/>
          <p:nvPr/>
        </p:nvSpPr>
        <p:spPr>
          <a:xfrm>
            <a:off x="706753" y="2205018"/>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651F38B4-4A49-42A8-B1EC-90D55B1C08A7}"/>
              </a:ext>
            </a:extLst>
          </p:cNvPr>
          <p:cNvSpPr txBox="1"/>
          <p:nvPr/>
        </p:nvSpPr>
        <p:spPr>
          <a:xfrm>
            <a:off x="5174994" y="2743823"/>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FD59263A-F19D-4389-8D1A-B73BC4E4D2CC}"/>
              </a:ext>
            </a:extLst>
          </p:cNvPr>
          <p:cNvSpPr txBox="1"/>
          <p:nvPr/>
        </p:nvSpPr>
        <p:spPr>
          <a:xfrm>
            <a:off x="4190483" y="1887718"/>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95914F91-B82A-47D2-85B6-1B02F0AD4736}"/>
              </a:ext>
            </a:extLst>
          </p:cNvPr>
          <p:cNvSpPr txBox="1"/>
          <p:nvPr/>
        </p:nvSpPr>
        <p:spPr>
          <a:xfrm>
            <a:off x="5718805" y="4156929"/>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AC2B24D8-CF28-4339-A30C-AFFEF327308F}"/>
              </a:ext>
            </a:extLst>
          </p:cNvPr>
          <p:cNvSpPr txBox="1"/>
          <p:nvPr/>
        </p:nvSpPr>
        <p:spPr>
          <a:xfrm>
            <a:off x="6010380" y="3336411"/>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338E91A5-CC51-465D-BA60-229F935F9111}"/>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10" name="正方形/長方形 9">
            <a:extLst>
              <a:ext uri="{FF2B5EF4-FFF2-40B4-BE49-F238E27FC236}">
                <a16:creationId xmlns:a16="http://schemas.microsoft.com/office/drawing/2014/main" id="{9DFE59E2-7271-4CFB-8FA7-CE72371D395C}"/>
              </a:ext>
            </a:extLst>
          </p:cNvPr>
          <p:cNvSpPr/>
          <p:nvPr/>
        </p:nvSpPr>
        <p:spPr>
          <a:xfrm>
            <a:off x="0" y="5615663"/>
            <a:ext cx="7956000" cy="369332"/>
          </a:xfrm>
          <a:prstGeom prst="rect">
            <a:avLst/>
          </a:prstGeom>
        </p:spPr>
        <p:txBody>
          <a:bodyPr wrap="square">
            <a:spAutoFit/>
          </a:bodyPr>
          <a:lstStyle/>
          <a:p>
            <a:r>
              <a:rPr lang="ja-JP" altLang="en-US" dirty="0"/>
              <a:t>図</a:t>
            </a:r>
            <a:r>
              <a:rPr lang="en-US" altLang="ja-JP" dirty="0"/>
              <a:t>5.12</a:t>
            </a:r>
            <a:r>
              <a:rPr lang="ja-JP" altLang="en-US" dirty="0"/>
              <a:t>　ジャイロセンサーによりステータスライトを点灯させるプログラム</a:t>
            </a:r>
          </a:p>
        </p:txBody>
      </p:sp>
      <p:sp>
        <p:nvSpPr>
          <p:cNvPr id="11" name="テキスト ボックス 10">
            <a:extLst>
              <a:ext uri="{FF2B5EF4-FFF2-40B4-BE49-F238E27FC236}">
                <a16:creationId xmlns:a16="http://schemas.microsoft.com/office/drawing/2014/main" id="{F6AB9EA7-7A5B-4A07-AC40-9907463FF1F4}"/>
              </a:ext>
            </a:extLst>
          </p:cNvPr>
          <p:cNvSpPr txBox="1"/>
          <p:nvPr/>
        </p:nvSpPr>
        <p:spPr>
          <a:xfrm>
            <a:off x="7276627" y="1812917"/>
            <a:ext cx="4676023" cy="3693319"/>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ポート</a:t>
            </a:r>
            <a:r>
              <a:rPr kumimoji="1" lang="en-US" altLang="ja-JP" dirty="0"/>
              <a:t>2</a:t>
            </a:r>
            <a:r>
              <a:rPr kumimoji="1" lang="ja-JP" altLang="en-US" dirty="0"/>
              <a:t>に接続されたジャイロセンサ</a:t>
            </a:r>
            <a:endParaRPr kumimoji="1" lang="en-US" altLang="ja-JP" dirty="0"/>
          </a:p>
          <a:p>
            <a:r>
              <a:rPr lang="ja-JP" altLang="en-US" dirty="0"/>
              <a:t>　　の角速度の値</a:t>
            </a:r>
            <a:r>
              <a:rPr kumimoji="1" lang="ja-JP" altLang="en-US" dirty="0"/>
              <a:t>が</a:t>
            </a:r>
            <a:r>
              <a:rPr kumimoji="1" lang="en-US" altLang="ja-JP" dirty="0"/>
              <a:t>90</a:t>
            </a:r>
            <a:r>
              <a:rPr kumimoji="1" lang="ja-JP" altLang="en-US" dirty="0"/>
              <a:t>より大きいかどうか</a:t>
            </a:r>
            <a:endParaRPr kumimoji="1" lang="en-US" altLang="ja-JP" dirty="0"/>
          </a:p>
          <a:p>
            <a:r>
              <a:rPr lang="ja-JP" altLang="en-US" dirty="0"/>
              <a:t>　　</a:t>
            </a:r>
            <a:r>
              <a:rPr kumimoji="1" lang="ja-JP" altLang="en-US" dirty="0"/>
              <a:t>を調べる</a:t>
            </a:r>
            <a:endParaRPr kumimoji="1" lang="en-US" altLang="ja-JP" dirty="0"/>
          </a:p>
          <a:p>
            <a:endParaRPr kumimoji="1" lang="en-US" altLang="ja-JP" dirty="0"/>
          </a:p>
          <a:p>
            <a:r>
              <a:rPr lang="ja-JP" altLang="en-US" dirty="0"/>
              <a:t>④　</a:t>
            </a:r>
            <a:r>
              <a:rPr lang="en-US" altLang="ja-JP" dirty="0"/>
              <a:t>90</a:t>
            </a:r>
            <a:r>
              <a:rPr lang="ja-JP" altLang="en-US" dirty="0"/>
              <a:t>より大きいとき，ステータスライト</a:t>
            </a:r>
            <a:endParaRPr lang="en-US" altLang="ja-JP" dirty="0"/>
          </a:p>
          <a:p>
            <a:r>
              <a:rPr lang="ja-JP" altLang="en-US" dirty="0"/>
              <a:t>　　をオレンジ色</a:t>
            </a:r>
            <a:r>
              <a:rPr kumimoji="1" lang="ja-JP" altLang="en-US" dirty="0"/>
              <a:t>で光らせる．</a:t>
            </a:r>
            <a:endParaRPr kumimoji="1" lang="en-US" altLang="ja-JP" dirty="0"/>
          </a:p>
          <a:p>
            <a:endParaRPr kumimoji="1" lang="en-US" altLang="ja-JP" dirty="0"/>
          </a:p>
          <a:p>
            <a:r>
              <a:rPr lang="ja-JP" altLang="en-US" dirty="0"/>
              <a:t>⑤　そうでないとき，ステータスライ</a:t>
            </a:r>
            <a:endParaRPr lang="en-US" altLang="ja-JP" dirty="0"/>
          </a:p>
          <a:p>
            <a:r>
              <a:rPr lang="ja-JP" altLang="en-US" dirty="0"/>
              <a:t>　　トを緑色</a:t>
            </a:r>
            <a:r>
              <a:rPr kumimoji="1" lang="ja-JP" altLang="en-US" dirty="0"/>
              <a:t>で光らせる．</a:t>
            </a:r>
          </a:p>
        </p:txBody>
      </p:sp>
      <p:cxnSp>
        <p:nvCxnSpPr>
          <p:cNvPr id="12" name="直線矢印コネクタ 11">
            <a:extLst>
              <a:ext uri="{FF2B5EF4-FFF2-40B4-BE49-F238E27FC236}">
                <a16:creationId xmlns:a16="http://schemas.microsoft.com/office/drawing/2014/main" id="{16F37A54-3ADD-448F-B32A-675AEC1ED13E}"/>
              </a:ext>
            </a:extLst>
          </p:cNvPr>
          <p:cNvCxnSpPr/>
          <p:nvPr/>
        </p:nvCxnSpPr>
        <p:spPr>
          <a:xfrm flipH="1">
            <a:off x="4015667" y="2205018"/>
            <a:ext cx="319569" cy="53880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96334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59A35DCE-E07D-4C45-BF36-62EE17267DAA}"/>
              </a:ext>
            </a:extLst>
          </p:cNvPr>
          <p:cNvPicPr>
            <a:picLocks noChangeAspect="1"/>
          </p:cNvPicPr>
          <p:nvPr/>
        </p:nvPicPr>
        <p:blipFill>
          <a:blip r:embed="rId2"/>
          <a:stretch>
            <a:fillRect/>
          </a:stretch>
        </p:blipFill>
        <p:spPr>
          <a:xfrm>
            <a:off x="530406" y="1454896"/>
            <a:ext cx="4970481" cy="3835823"/>
          </a:xfrm>
          <a:prstGeom prst="rect">
            <a:avLst/>
          </a:prstGeom>
        </p:spPr>
      </p:pic>
    </p:spTree>
    <p:extLst>
      <p:ext uri="{BB962C8B-B14F-4D97-AF65-F5344CB8AC3E}">
        <p14:creationId xmlns:p14="http://schemas.microsoft.com/office/powerpoint/2010/main" val="1851958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lang="en-US" altLang="ja-JP" dirty="0" err="1"/>
              <a:t>MicroPython</a:t>
            </a:r>
            <a:r>
              <a:rPr lang="en-US" altLang="ja-JP" dirty="0"/>
              <a:t> ver.2</a:t>
            </a:r>
            <a:r>
              <a:rPr lang="ja-JP" altLang="en-US" dirty="0"/>
              <a:t>のプログラム</a:t>
            </a:r>
            <a:endParaRPr kumimoji="1" lang="ja-JP" altLang="en-US" dirty="0"/>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35</a:t>
            </a:fld>
            <a:endParaRPr lang="ja-JP" altLang="en-US" dirty="0"/>
          </a:p>
        </p:txBody>
      </p:sp>
      <p:grpSp>
        <p:nvGrpSpPr>
          <p:cNvPr id="8" name="グループ化 7">
            <a:extLst>
              <a:ext uri="{FF2B5EF4-FFF2-40B4-BE49-F238E27FC236}">
                <a16:creationId xmlns:a16="http://schemas.microsoft.com/office/drawing/2014/main" id="{5AE8A252-194D-404B-B332-994531FB0514}"/>
              </a:ext>
            </a:extLst>
          </p:cNvPr>
          <p:cNvGrpSpPr/>
          <p:nvPr/>
        </p:nvGrpSpPr>
        <p:grpSpPr>
          <a:xfrm>
            <a:off x="978534" y="1179436"/>
            <a:ext cx="10234931" cy="4043866"/>
            <a:chOff x="1976269" y="1611436"/>
            <a:chExt cx="8671474" cy="3426137"/>
          </a:xfrm>
        </p:grpSpPr>
        <p:pic>
          <p:nvPicPr>
            <p:cNvPr id="6" name="図 5">
              <a:extLst>
                <a:ext uri="{FF2B5EF4-FFF2-40B4-BE49-F238E27FC236}">
                  <a16:creationId xmlns:a16="http://schemas.microsoft.com/office/drawing/2014/main" id="{26E6D84B-C438-4CA3-B6CE-494160029B6D}"/>
                </a:ext>
              </a:extLst>
            </p:cNvPr>
            <p:cNvPicPr>
              <a:picLocks noChangeAspect="1"/>
            </p:cNvPicPr>
            <p:nvPr/>
          </p:nvPicPr>
          <p:blipFill>
            <a:blip r:embed="rId2"/>
            <a:stretch>
              <a:fillRect/>
            </a:stretch>
          </p:blipFill>
          <p:spPr>
            <a:xfrm>
              <a:off x="1976269" y="1611436"/>
              <a:ext cx="8671474" cy="1612965"/>
            </a:xfrm>
            <a:prstGeom prst="rect">
              <a:avLst/>
            </a:prstGeom>
          </p:spPr>
        </p:pic>
        <p:pic>
          <p:nvPicPr>
            <p:cNvPr id="7" name="図 6">
              <a:extLst>
                <a:ext uri="{FF2B5EF4-FFF2-40B4-BE49-F238E27FC236}">
                  <a16:creationId xmlns:a16="http://schemas.microsoft.com/office/drawing/2014/main" id="{A8456EA9-9B25-4CFC-BD27-B2DD577D12CD}"/>
                </a:ext>
              </a:extLst>
            </p:cNvPr>
            <p:cNvPicPr>
              <a:picLocks noChangeAspect="1"/>
            </p:cNvPicPr>
            <p:nvPr/>
          </p:nvPicPr>
          <p:blipFill>
            <a:blip r:embed="rId3"/>
            <a:stretch>
              <a:fillRect/>
            </a:stretch>
          </p:blipFill>
          <p:spPr>
            <a:xfrm>
              <a:off x="1976269" y="3074894"/>
              <a:ext cx="8650062" cy="1962679"/>
            </a:xfrm>
            <a:prstGeom prst="rect">
              <a:avLst/>
            </a:prstGeom>
          </p:spPr>
        </p:pic>
      </p:grpSp>
    </p:spTree>
    <p:extLst>
      <p:ext uri="{BB962C8B-B14F-4D97-AF65-F5344CB8AC3E}">
        <p14:creationId xmlns:p14="http://schemas.microsoft.com/office/powerpoint/2010/main" val="357428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lang="en-US" altLang="ja-JP" dirty="0" err="1"/>
              <a:t>MicroPython</a:t>
            </a:r>
            <a:r>
              <a:rPr lang="en-US" altLang="ja-JP" dirty="0"/>
              <a:t> ver.2</a:t>
            </a:r>
            <a:r>
              <a:rPr lang="ja-JP" altLang="en-US" dirty="0"/>
              <a:t>のプログラム</a:t>
            </a:r>
            <a:endParaRPr kumimoji="1" lang="ja-JP" altLang="en-US" dirty="0"/>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36</a:t>
            </a:fld>
            <a:endParaRPr lang="ja-JP" altLang="en-US" dirty="0"/>
          </a:p>
        </p:txBody>
      </p:sp>
      <p:pic>
        <p:nvPicPr>
          <p:cNvPr id="4" name="図 3">
            <a:extLst>
              <a:ext uri="{FF2B5EF4-FFF2-40B4-BE49-F238E27FC236}">
                <a16:creationId xmlns:a16="http://schemas.microsoft.com/office/drawing/2014/main" id="{2323D3F0-96BB-489D-8947-A4A02266C31C}"/>
              </a:ext>
            </a:extLst>
          </p:cNvPr>
          <p:cNvPicPr>
            <a:picLocks noChangeAspect="1"/>
          </p:cNvPicPr>
          <p:nvPr/>
        </p:nvPicPr>
        <p:blipFill>
          <a:blip r:embed="rId2"/>
          <a:stretch>
            <a:fillRect/>
          </a:stretch>
        </p:blipFill>
        <p:spPr>
          <a:xfrm>
            <a:off x="1602096" y="1527978"/>
            <a:ext cx="9083817" cy="4908730"/>
          </a:xfrm>
          <a:prstGeom prst="rect">
            <a:avLst/>
          </a:prstGeom>
        </p:spPr>
      </p:pic>
      <p:sp>
        <p:nvSpPr>
          <p:cNvPr id="5" name="正方形/長方形 4">
            <a:extLst>
              <a:ext uri="{FF2B5EF4-FFF2-40B4-BE49-F238E27FC236}">
                <a16:creationId xmlns:a16="http://schemas.microsoft.com/office/drawing/2014/main" id="{EF7FBDA0-BC94-414F-B2E6-4C47272C31F6}"/>
              </a:ext>
            </a:extLst>
          </p:cNvPr>
          <p:cNvSpPr/>
          <p:nvPr/>
        </p:nvSpPr>
        <p:spPr>
          <a:xfrm>
            <a:off x="939999" y="907641"/>
            <a:ext cx="10068801"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5.5 </a:t>
            </a:r>
            <a:r>
              <a:rPr lang="ja-JP" altLang="en-US" dirty="0"/>
              <a:t>ジャイロセンサーによりステータスライトを点灯させる </a:t>
            </a:r>
            <a:r>
              <a:rPr lang="en-US" altLang="ja-JP" dirty="0"/>
              <a:t>Python </a:t>
            </a:r>
            <a:r>
              <a:rPr lang="ja-JP" altLang="en-US" dirty="0"/>
              <a:t>プログラム</a:t>
            </a:r>
          </a:p>
        </p:txBody>
      </p:sp>
    </p:spTree>
    <p:extLst>
      <p:ext uri="{BB962C8B-B14F-4D97-AF65-F5344CB8AC3E}">
        <p14:creationId xmlns:p14="http://schemas.microsoft.com/office/powerpoint/2010/main" val="1500202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930461" y="2460396"/>
            <a:ext cx="8417955" cy="1524936"/>
          </a:xfrm>
          <a:prstGeom prst="rect">
            <a:avLst/>
          </a:prstGeom>
        </p:spPr>
      </p:pic>
      <p:sp>
        <p:nvSpPr>
          <p:cNvPr id="3" name="テキスト ボックス 2"/>
          <p:cNvSpPr txBox="1"/>
          <p:nvPr/>
        </p:nvSpPr>
        <p:spPr>
          <a:xfrm>
            <a:off x="3075717" y="2051384"/>
            <a:ext cx="492443" cy="461665"/>
          </a:xfrm>
          <a:prstGeom prst="rect">
            <a:avLst/>
          </a:prstGeom>
          <a:noFill/>
        </p:spPr>
        <p:txBody>
          <a:bodyPr wrap="none" rtlCol="0">
            <a:spAutoFit/>
          </a:bodyPr>
          <a:lstStyle/>
          <a:p>
            <a:r>
              <a:rPr kumimoji="1" lang="ja-JP" altLang="en-US" sz="2400" dirty="0"/>
              <a:t>①</a:t>
            </a:r>
          </a:p>
        </p:txBody>
      </p:sp>
      <p:sp>
        <p:nvSpPr>
          <p:cNvPr id="4" name="テキスト ボックス 3"/>
          <p:cNvSpPr txBox="1"/>
          <p:nvPr/>
        </p:nvSpPr>
        <p:spPr>
          <a:xfrm>
            <a:off x="4220973" y="2051383"/>
            <a:ext cx="492443" cy="461665"/>
          </a:xfrm>
          <a:prstGeom prst="rect">
            <a:avLst/>
          </a:prstGeom>
          <a:noFill/>
        </p:spPr>
        <p:txBody>
          <a:bodyPr wrap="none" rtlCol="0">
            <a:spAutoFit/>
          </a:bodyPr>
          <a:lstStyle/>
          <a:p>
            <a:r>
              <a:rPr kumimoji="1" lang="ja-JP" altLang="en-US" sz="2400" dirty="0"/>
              <a:t>②</a:t>
            </a:r>
          </a:p>
        </p:txBody>
      </p:sp>
      <p:sp>
        <p:nvSpPr>
          <p:cNvPr id="5" name="テキスト ボックス 4"/>
          <p:cNvSpPr txBox="1"/>
          <p:nvPr/>
        </p:nvSpPr>
        <p:spPr>
          <a:xfrm>
            <a:off x="6172753" y="2051383"/>
            <a:ext cx="492443" cy="461665"/>
          </a:xfrm>
          <a:prstGeom prst="rect">
            <a:avLst/>
          </a:prstGeom>
          <a:noFill/>
        </p:spPr>
        <p:txBody>
          <a:bodyPr wrap="none" rtlCol="0">
            <a:spAutoFit/>
          </a:bodyPr>
          <a:lstStyle/>
          <a:p>
            <a:r>
              <a:rPr kumimoji="1" lang="ja-JP" altLang="en-US" sz="2400" dirty="0"/>
              <a:t>③</a:t>
            </a:r>
          </a:p>
        </p:txBody>
      </p:sp>
      <p:cxnSp>
        <p:nvCxnSpPr>
          <p:cNvPr id="6" name="直線矢印コネクタ 5"/>
          <p:cNvCxnSpPr/>
          <p:nvPr/>
        </p:nvCxnSpPr>
        <p:spPr>
          <a:xfrm flipH="1">
            <a:off x="6231117" y="3718072"/>
            <a:ext cx="375717" cy="84188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5207589" y="4577884"/>
            <a:ext cx="1694695" cy="400110"/>
          </a:xfrm>
          <a:prstGeom prst="rect">
            <a:avLst/>
          </a:prstGeom>
          <a:noFill/>
        </p:spPr>
        <p:txBody>
          <a:bodyPr wrap="none" rtlCol="0">
            <a:spAutoFit/>
          </a:bodyPr>
          <a:lstStyle/>
          <a:p>
            <a:r>
              <a:rPr lang="ja-JP" altLang="en-US" sz="2000" dirty="0"/>
              <a:t>「変化 ，角度」</a:t>
            </a:r>
            <a:endParaRPr kumimoji="1" lang="ja-JP" altLang="en-US" sz="2000" dirty="0"/>
          </a:p>
        </p:txBody>
      </p:sp>
      <p:sp>
        <p:nvSpPr>
          <p:cNvPr id="8" name="テキスト ボックス 7"/>
          <p:cNvSpPr txBox="1"/>
          <p:nvPr/>
        </p:nvSpPr>
        <p:spPr>
          <a:xfrm>
            <a:off x="6885592" y="4608353"/>
            <a:ext cx="2358338" cy="400110"/>
          </a:xfrm>
          <a:prstGeom prst="rect">
            <a:avLst/>
          </a:prstGeom>
          <a:noFill/>
        </p:spPr>
        <p:txBody>
          <a:bodyPr wrap="none" rtlCol="0">
            <a:spAutoFit/>
          </a:bodyPr>
          <a:lstStyle/>
          <a:p>
            <a:r>
              <a:rPr lang="ja-JP" altLang="en-US" sz="2000" dirty="0"/>
              <a:t>「変化タイプ（任意）」</a:t>
            </a:r>
            <a:endParaRPr kumimoji="1" lang="ja-JP" altLang="en-US" sz="2000" dirty="0"/>
          </a:p>
        </p:txBody>
      </p:sp>
      <p:sp>
        <p:nvSpPr>
          <p:cNvPr id="9" name="テキスト ボックス 8"/>
          <p:cNvSpPr txBox="1"/>
          <p:nvPr/>
        </p:nvSpPr>
        <p:spPr>
          <a:xfrm>
            <a:off x="7425747" y="4177774"/>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0" name="直線矢印コネクタ 9"/>
          <p:cNvCxnSpPr/>
          <p:nvPr/>
        </p:nvCxnSpPr>
        <p:spPr>
          <a:xfrm>
            <a:off x="7187148" y="3663431"/>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7727538" y="3663431"/>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8663001" y="2051383"/>
            <a:ext cx="492443" cy="461665"/>
          </a:xfrm>
          <a:prstGeom prst="rect">
            <a:avLst/>
          </a:prstGeom>
          <a:noFill/>
        </p:spPr>
        <p:txBody>
          <a:bodyPr wrap="none" rtlCol="0">
            <a:spAutoFit/>
          </a:bodyPr>
          <a:lstStyle/>
          <a:p>
            <a:r>
              <a:rPr kumimoji="1" lang="ja-JP" altLang="en-US" sz="2400" dirty="0"/>
              <a:t>④</a:t>
            </a:r>
          </a:p>
        </p:txBody>
      </p:sp>
      <p:sp>
        <p:nvSpPr>
          <p:cNvPr id="13" name="タイトル 12">
            <a:extLst>
              <a:ext uri="{FF2B5EF4-FFF2-40B4-BE49-F238E27FC236}">
                <a16:creationId xmlns:a16="http://schemas.microsoft.com/office/drawing/2014/main" id="{8D39AC35-A36F-408E-BF5F-DCCAC624A074}"/>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14" name="正方形/長方形 13">
            <a:extLst>
              <a:ext uri="{FF2B5EF4-FFF2-40B4-BE49-F238E27FC236}">
                <a16:creationId xmlns:a16="http://schemas.microsoft.com/office/drawing/2014/main" id="{AF9CA2D4-8973-4707-89B9-D3293E6163CF}"/>
              </a:ext>
            </a:extLst>
          </p:cNvPr>
          <p:cNvSpPr/>
          <p:nvPr/>
        </p:nvSpPr>
        <p:spPr>
          <a:xfrm>
            <a:off x="2011416" y="5631484"/>
            <a:ext cx="8651783" cy="369332"/>
          </a:xfrm>
          <a:prstGeom prst="rect">
            <a:avLst/>
          </a:prstGeom>
        </p:spPr>
        <p:txBody>
          <a:bodyPr wrap="square">
            <a:spAutoFit/>
          </a:bodyPr>
          <a:lstStyle/>
          <a:p>
            <a:r>
              <a:rPr lang="ja-JP" altLang="en-US" dirty="0"/>
              <a:t>図</a:t>
            </a:r>
            <a:r>
              <a:rPr lang="en-US" altLang="ja-JP" dirty="0"/>
              <a:t>5.14</a:t>
            </a:r>
            <a:r>
              <a:rPr lang="ja-JP" altLang="en-US" dirty="0"/>
              <a:t>　その場で回転するロボットをジャイロセンサーにより停止するプログラム</a:t>
            </a:r>
          </a:p>
        </p:txBody>
      </p:sp>
    </p:spTree>
    <p:extLst>
      <p:ext uri="{BB962C8B-B14F-4D97-AF65-F5344CB8AC3E}">
        <p14:creationId xmlns:p14="http://schemas.microsoft.com/office/powerpoint/2010/main" val="16089738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633653-DACC-4752-8E57-76D9DE8D7116}"/>
              </a:ext>
            </a:extLst>
          </p:cNvPr>
          <p:cNvSpPr>
            <a:spLocks noGrp="1"/>
          </p:cNvSpPr>
          <p:nvPr>
            <p:ph idx="1"/>
          </p:nvPr>
        </p:nvSpPr>
        <p:spPr>
          <a:xfrm>
            <a:off x="335360" y="796089"/>
            <a:ext cx="11617291" cy="6223547"/>
          </a:xfrm>
        </p:spPr>
        <p:txBody>
          <a:bodyPr>
            <a:normAutofit fontScale="77500" lnSpcReduction="20000"/>
          </a:bodyPr>
          <a:lstStyle/>
          <a:p>
            <a:r>
              <a:rPr lang="ja-JP" altLang="en-US" dirty="0"/>
              <a:t>ブロック①：ジャイロセンサーブロックで，「ポート：</a:t>
            </a:r>
            <a:r>
              <a:rPr lang="en-US" altLang="ja-JP" dirty="0"/>
              <a:t>2</a:t>
            </a:r>
            <a:r>
              <a:rPr lang="ja-JP" altLang="en-US" dirty="0"/>
              <a:t>」「モード：リセット」を設定します．これにより，測定した回転角度を </a:t>
            </a:r>
            <a:r>
              <a:rPr lang="en-US" altLang="ja-JP" dirty="0"/>
              <a:t>0 deg </a:t>
            </a:r>
            <a:r>
              <a:rPr lang="ja-JP" altLang="en-US" dirty="0"/>
              <a:t>にリセットします．</a:t>
            </a:r>
            <a:endParaRPr lang="en-US" altLang="ja-JP" dirty="0"/>
          </a:p>
          <a:p>
            <a:endParaRPr lang="ja-JP" altLang="en-US" dirty="0"/>
          </a:p>
          <a:p>
            <a:r>
              <a:rPr lang="ja-JP" altLang="en-US" dirty="0"/>
              <a:t>ブロック②：タンクブロックで，「ポート：</a:t>
            </a:r>
            <a:r>
              <a:rPr lang="en-US" altLang="ja-JP" dirty="0"/>
              <a:t>B,C</a:t>
            </a:r>
            <a:r>
              <a:rPr lang="ja-JP" altLang="en-US" dirty="0"/>
              <a:t>」「モード：オン」「左側パワー：</a:t>
            </a:r>
            <a:r>
              <a:rPr lang="en-US" altLang="ja-JP" dirty="0"/>
              <a:t>50</a:t>
            </a:r>
            <a:r>
              <a:rPr lang="ja-JP" altLang="en-US" dirty="0"/>
              <a:t>」「右側パワー：− </a:t>
            </a:r>
            <a:r>
              <a:rPr lang="en-US" altLang="ja-JP" dirty="0"/>
              <a:t>50</a:t>
            </a:r>
            <a:r>
              <a:rPr lang="ja-JP" altLang="en-US" dirty="0"/>
              <a:t>」を設定します．これによりロボットをその場で回転させます．このとき，モーターは出力ポート </a:t>
            </a:r>
            <a:r>
              <a:rPr lang="en-US" altLang="ja-JP" dirty="0"/>
              <a:t>B </a:t>
            </a:r>
            <a:r>
              <a:rPr lang="ja-JP" altLang="en-US" dirty="0"/>
              <a:t>と </a:t>
            </a:r>
            <a:r>
              <a:rPr lang="en-US" altLang="ja-JP" dirty="0"/>
              <a:t>C </a:t>
            </a:r>
            <a:r>
              <a:rPr lang="ja-JP" altLang="en-US" dirty="0"/>
              <a:t>に接続しておきます．</a:t>
            </a:r>
            <a:endParaRPr lang="en-US" altLang="ja-JP" dirty="0"/>
          </a:p>
          <a:p>
            <a:endParaRPr lang="ja-JP" altLang="en-US" dirty="0"/>
          </a:p>
          <a:p>
            <a:r>
              <a:rPr lang="ja-JP" altLang="en-US" dirty="0"/>
              <a:t>ブロック③：待機ブロックで，「ポート：</a:t>
            </a:r>
            <a:r>
              <a:rPr lang="en-US" altLang="ja-JP" dirty="0"/>
              <a:t>2</a:t>
            </a:r>
            <a:r>
              <a:rPr lang="ja-JP" altLang="en-US" dirty="0"/>
              <a:t>」「モード：ジャイロセンサー・変化・角度」「変化タイプ：</a:t>
            </a:r>
            <a:r>
              <a:rPr lang="en-US" altLang="ja-JP" dirty="0"/>
              <a:t>2</a:t>
            </a:r>
            <a:r>
              <a:rPr lang="ja-JP" altLang="en-US" dirty="0"/>
              <a:t>（任意）」「しきい値：</a:t>
            </a:r>
            <a:r>
              <a:rPr lang="en-US" altLang="ja-JP" dirty="0"/>
              <a:t>90</a:t>
            </a:r>
            <a:r>
              <a:rPr lang="ja-JP" altLang="en-US" dirty="0"/>
              <a:t>」を設定します．これにより入力ポート </a:t>
            </a:r>
            <a:r>
              <a:rPr lang="en-US" altLang="ja-JP" dirty="0"/>
              <a:t>2 </a:t>
            </a:r>
            <a:r>
              <a:rPr lang="ja-JP" altLang="en-US" dirty="0"/>
              <a:t>に接続されたジャイロセンサーにより測定された角度が </a:t>
            </a:r>
            <a:r>
              <a:rPr lang="en-US" altLang="ja-JP" dirty="0"/>
              <a:t>90 </a:t>
            </a:r>
            <a:r>
              <a:rPr lang="ja-JP" altLang="en-US" dirty="0"/>
              <a:t>度変化するまで待機させます．</a:t>
            </a:r>
            <a:endParaRPr lang="en-US" altLang="ja-JP" dirty="0"/>
          </a:p>
          <a:p>
            <a:endParaRPr lang="ja-JP" altLang="en-US" dirty="0"/>
          </a:p>
          <a:p>
            <a:r>
              <a:rPr lang="ja-JP" altLang="en-US" dirty="0"/>
              <a:t>ブロック④： タンクブロックで，「ポート：</a:t>
            </a:r>
            <a:r>
              <a:rPr lang="en-US" altLang="ja-JP" dirty="0"/>
              <a:t>B,C</a:t>
            </a:r>
            <a:r>
              <a:rPr lang="ja-JP" altLang="en-US" dirty="0"/>
              <a:t>」「モード：オフ」「ブレーキ方法：真」を設定します．これにより，測定された角度が </a:t>
            </a:r>
            <a:r>
              <a:rPr lang="en-US" altLang="ja-JP" dirty="0"/>
              <a:t>90 </a:t>
            </a:r>
            <a:r>
              <a:rPr lang="ja-JP" altLang="en-US" dirty="0"/>
              <a:t>度変化したあとに，モーターにブレーキをかけてロボットを停止させます．</a:t>
            </a:r>
            <a:endParaRPr kumimoji="1" lang="ja-JP" altLang="en-US" dirty="0"/>
          </a:p>
        </p:txBody>
      </p:sp>
      <p:sp>
        <p:nvSpPr>
          <p:cNvPr id="3" name="スライド番号プレースホルダー 2">
            <a:extLst>
              <a:ext uri="{FF2B5EF4-FFF2-40B4-BE49-F238E27FC236}">
                <a16:creationId xmlns:a16="http://schemas.microsoft.com/office/drawing/2014/main" id="{4A21EEF8-695C-47CA-BCCF-10B30C512785}"/>
              </a:ext>
            </a:extLst>
          </p:cNvPr>
          <p:cNvSpPr>
            <a:spLocks noGrp="1"/>
          </p:cNvSpPr>
          <p:nvPr>
            <p:ph type="sldNum" sz="quarter" idx="12"/>
          </p:nvPr>
        </p:nvSpPr>
        <p:spPr/>
        <p:txBody>
          <a:bodyPr/>
          <a:lstStyle/>
          <a:p>
            <a:fld id="{13AB05CA-B2B8-0B46-A3D3-7CDE1DE4FAD6}" type="slidenum">
              <a:rPr lang="ja-JP" altLang="en-US" smtClean="0"/>
              <a:pPr/>
              <a:t>38</a:t>
            </a:fld>
            <a:endParaRPr lang="ja-JP" altLang="en-US" dirty="0"/>
          </a:p>
        </p:txBody>
      </p:sp>
      <p:sp>
        <p:nvSpPr>
          <p:cNvPr id="4" name="タイトル 3">
            <a:extLst>
              <a:ext uri="{FF2B5EF4-FFF2-40B4-BE49-F238E27FC236}">
                <a16:creationId xmlns:a16="http://schemas.microsoft.com/office/drawing/2014/main" id="{CFEE4E74-EB7F-4706-A31F-92723F41C147}"/>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4121148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7315F9C8-4CC7-42FF-AB2B-2D1A67625B54}"/>
              </a:ext>
            </a:extLst>
          </p:cNvPr>
          <p:cNvSpPr txBox="1"/>
          <p:nvPr/>
        </p:nvSpPr>
        <p:spPr>
          <a:xfrm>
            <a:off x="688694" y="2494490"/>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0D82C8DF-485A-4D28-8464-0C62748C39CF}"/>
              </a:ext>
            </a:extLst>
          </p:cNvPr>
          <p:cNvSpPr txBox="1"/>
          <p:nvPr/>
        </p:nvSpPr>
        <p:spPr>
          <a:xfrm>
            <a:off x="690736" y="3040570"/>
            <a:ext cx="322289" cy="370241"/>
          </a:xfrm>
          <a:prstGeom prst="rect">
            <a:avLst/>
          </a:prstGeom>
          <a:noFill/>
        </p:spPr>
        <p:txBody>
          <a:bodyPr wrap="squar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519B812E-B5BD-4A36-B8D1-40AC29A6B36B}"/>
              </a:ext>
            </a:extLst>
          </p:cNvPr>
          <p:cNvSpPr txBox="1"/>
          <p:nvPr/>
        </p:nvSpPr>
        <p:spPr>
          <a:xfrm>
            <a:off x="688694" y="3587559"/>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90E24A56-3341-4760-9968-34FE1914807A}"/>
              </a:ext>
            </a:extLst>
          </p:cNvPr>
          <p:cNvSpPr txBox="1"/>
          <p:nvPr/>
        </p:nvSpPr>
        <p:spPr>
          <a:xfrm>
            <a:off x="688694" y="4820712"/>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82C23F91-035D-43FD-928A-E2A35C941211}"/>
              </a:ext>
            </a:extLst>
          </p:cNvPr>
          <p:cNvSpPr txBox="1"/>
          <p:nvPr/>
        </p:nvSpPr>
        <p:spPr>
          <a:xfrm>
            <a:off x="688694" y="4231666"/>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034EC241-B0C8-4486-B84B-680B3CC6CAE4}"/>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10" name="正方形/長方形 9">
            <a:extLst>
              <a:ext uri="{FF2B5EF4-FFF2-40B4-BE49-F238E27FC236}">
                <a16:creationId xmlns:a16="http://schemas.microsoft.com/office/drawing/2014/main" id="{D674335D-E87A-4D78-8002-AA7D1261CDD4}"/>
              </a:ext>
            </a:extLst>
          </p:cNvPr>
          <p:cNvSpPr/>
          <p:nvPr/>
        </p:nvSpPr>
        <p:spPr>
          <a:xfrm>
            <a:off x="119452" y="5904534"/>
            <a:ext cx="8671748" cy="369332"/>
          </a:xfrm>
          <a:prstGeom prst="rect">
            <a:avLst/>
          </a:prstGeom>
        </p:spPr>
        <p:txBody>
          <a:bodyPr wrap="square">
            <a:spAutoFit/>
          </a:bodyPr>
          <a:lstStyle/>
          <a:p>
            <a:r>
              <a:rPr lang="ja-JP" altLang="en-US" dirty="0"/>
              <a:t>図</a:t>
            </a:r>
            <a:r>
              <a:rPr lang="en-US" altLang="ja-JP" dirty="0"/>
              <a:t>5.14</a:t>
            </a:r>
            <a:r>
              <a:rPr lang="ja-JP" altLang="en-US" dirty="0"/>
              <a:t>　その場で回転するロボットをジャイロセンサーにより停止するプログラム</a:t>
            </a:r>
          </a:p>
        </p:txBody>
      </p:sp>
      <p:sp>
        <p:nvSpPr>
          <p:cNvPr id="11" name="テキスト ボックス 10">
            <a:extLst>
              <a:ext uri="{FF2B5EF4-FFF2-40B4-BE49-F238E27FC236}">
                <a16:creationId xmlns:a16="http://schemas.microsoft.com/office/drawing/2014/main" id="{7E7D4833-A7AD-452C-88E3-9F71D0E96FBC}"/>
              </a:ext>
            </a:extLst>
          </p:cNvPr>
          <p:cNvSpPr txBox="1"/>
          <p:nvPr/>
        </p:nvSpPr>
        <p:spPr>
          <a:xfrm>
            <a:off x="7001539" y="1925565"/>
            <a:ext cx="5057111" cy="3693319"/>
          </a:xfrm>
          <a:prstGeom prst="rect">
            <a:avLst/>
          </a:prstGeom>
          <a:noFill/>
        </p:spPr>
        <p:txBody>
          <a:bodyPr wrap="square" rtlCol="0">
            <a:spAutoFit/>
          </a:bodyPr>
          <a:lstStyle/>
          <a:p>
            <a:r>
              <a:rPr kumimoji="1" lang="ja-JP" altLang="en-US" dirty="0"/>
              <a:t>①　ポート</a:t>
            </a:r>
            <a:r>
              <a:rPr kumimoji="1" lang="en-US" altLang="ja-JP" dirty="0"/>
              <a:t>B,C</a:t>
            </a:r>
            <a:r>
              <a:rPr kumimoji="1" lang="ja-JP" altLang="en-US" dirty="0"/>
              <a:t>に接続されたモータを移動に使う</a:t>
            </a:r>
            <a:endParaRPr kumimoji="1" lang="en-US" altLang="ja-JP" dirty="0"/>
          </a:p>
          <a:p>
            <a:r>
              <a:rPr lang="ja-JP" altLang="en-US" dirty="0"/>
              <a:t>　　</a:t>
            </a:r>
            <a:r>
              <a:rPr kumimoji="1" lang="ja-JP" altLang="en-US" dirty="0"/>
              <a:t>ようにする設定</a:t>
            </a:r>
            <a:endParaRPr kumimoji="1" lang="en-US" altLang="ja-JP" dirty="0"/>
          </a:p>
          <a:p>
            <a:endParaRPr kumimoji="1" lang="en-US" altLang="ja-JP" dirty="0"/>
          </a:p>
          <a:p>
            <a:r>
              <a:rPr lang="ja-JP" altLang="en-US" dirty="0"/>
              <a:t>②　モータ停止時にホールド状態にする設定</a:t>
            </a:r>
            <a:endParaRPr lang="en-US" altLang="ja-JP" dirty="0"/>
          </a:p>
          <a:p>
            <a:endParaRPr lang="en-US" altLang="ja-JP" dirty="0"/>
          </a:p>
          <a:p>
            <a:r>
              <a:rPr kumimoji="1" lang="ja-JP" altLang="en-US" dirty="0"/>
              <a:t>③　２つのモータを</a:t>
            </a:r>
            <a:r>
              <a:rPr kumimoji="1" lang="en-US" altLang="ja-JP" dirty="0"/>
              <a:t>50</a:t>
            </a:r>
            <a:r>
              <a:rPr kumimoji="1" lang="ja-JP" altLang="en-US" dirty="0"/>
              <a:t>％の速度で逆方向に回転</a:t>
            </a:r>
            <a:endParaRPr kumimoji="1" lang="en-US" altLang="ja-JP" dirty="0"/>
          </a:p>
          <a:p>
            <a:r>
              <a:rPr lang="ja-JP" altLang="en-US" dirty="0"/>
              <a:t>　　</a:t>
            </a:r>
            <a:r>
              <a:rPr kumimoji="1" lang="ja-JP" altLang="en-US" dirty="0"/>
              <a:t>することを開始する．</a:t>
            </a:r>
            <a:endParaRPr kumimoji="1" lang="en-US" altLang="ja-JP" dirty="0"/>
          </a:p>
          <a:p>
            <a:endParaRPr kumimoji="1" lang="en-US" altLang="ja-JP" dirty="0"/>
          </a:p>
          <a:p>
            <a:r>
              <a:rPr lang="ja-JP" altLang="en-US" dirty="0"/>
              <a:t>④　ポート</a:t>
            </a:r>
            <a:r>
              <a:rPr lang="en-US" altLang="ja-JP" dirty="0"/>
              <a:t>2</a:t>
            </a:r>
            <a:r>
              <a:rPr lang="ja-JP" altLang="en-US" dirty="0"/>
              <a:t>に接続されたジャイロセンサの角</a:t>
            </a:r>
            <a:endParaRPr lang="en-US" altLang="ja-JP" dirty="0"/>
          </a:p>
          <a:p>
            <a:r>
              <a:rPr lang="ja-JP" altLang="en-US" dirty="0"/>
              <a:t>　　度の値が</a:t>
            </a:r>
            <a:r>
              <a:rPr lang="en-US" altLang="ja-JP" dirty="0"/>
              <a:t>90</a:t>
            </a:r>
            <a:r>
              <a:rPr lang="ja-JP" altLang="en-US" dirty="0"/>
              <a:t>より大きくなるまで待機する．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pic>
        <p:nvPicPr>
          <p:cNvPr id="3" name="図 2">
            <a:extLst>
              <a:ext uri="{FF2B5EF4-FFF2-40B4-BE49-F238E27FC236}">
                <a16:creationId xmlns:a16="http://schemas.microsoft.com/office/drawing/2014/main" id="{6A42ED84-DFAE-4A3C-9915-A7E01A021A8F}"/>
              </a:ext>
            </a:extLst>
          </p:cNvPr>
          <p:cNvPicPr>
            <a:picLocks noChangeAspect="1"/>
          </p:cNvPicPr>
          <p:nvPr/>
        </p:nvPicPr>
        <p:blipFill>
          <a:blip r:embed="rId2"/>
          <a:stretch>
            <a:fillRect/>
          </a:stretch>
        </p:blipFill>
        <p:spPr>
          <a:xfrm>
            <a:off x="1104192" y="1115616"/>
            <a:ext cx="5499706" cy="4647757"/>
          </a:xfrm>
          <a:prstGeom prst="rect">
            <a:avLst/>
          </a:prstGeom>
        </p:spPr>
      </p:pic>
    </p:spTree>
    <p:extLst>
      <p:ext uri="{BB962C8B-B14F-4D97-AF65-F5344CB8AC3E}">
        <p14:creationId xmlns:p14="http://schemas.microsoft.com/office/powerpoint/2010/main" val="4108157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コンテンツ プレースホルダー 19">
            <a:extLst>
              <a:ext uri="{FF2B5EF4-FFF2-40B4-BE49-F238E27FC236}">
                <a16:creationId xmlns:a16="http://schemas.microsoft.com/office/drawing/2014/main" id="{5F2A8332-6C9B-41E5-B64E-418C7D0174B2}"/>
              </a:ext>
            </a:extLst>
          </p:cNvPr>
          <p:cNvPicPr>
            <a:picLocks noGrp="1" noChangeAspect="1"/>
          </p:cNvPicPr>
          <p:nvPr>
            <p:ph idx="1"/>
          </p:nvPr>
        </p:nvPicPr>
        <p:blipFill>
          <a:blip r:embed="rId2"/>
          <a:stretch>
            <a:fillRect/>
          </a:stretch>
        </p:blipFill>
        <p:spPr>
          <a:xfrm>
            <a:off x="6483071" y="1883919"/>
            <a:ext cx="3492885" cy="707045"/>
          </a:xfrm>
          <a:prstGeom prst="rect">
            <a:avLst/>
          </a:prstGeom>
        </p:spPr>
      </p:pic>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4</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EV3-Classroom</a:t>
            </a:r>
            <a:r>
              <a:rPr lang="ja-JP" altLang="en-US" dirty="0"/>
              <a:t>のタッチセンサのブロック</a:t>
            </a:r>
          </a:p>
        </p:txBody>
      </p:sp>
      <p:pic>
        <p:nvPicPr>
          <p:cNvPr id="7" name="図 6">
            <a:extLst>
              <a:ext uri="{FF2B5EF4-FFF2-40B4-BE49-F238E27FC236}">
                <a16:creationId xmlns:a16="http://schemas.microsoft.com/office/drawing/2014/main" id="{89FADEF3-E160-4352-98BF-3D4950C58396}"/>
              </a:ext>
            </a:extLst>
          </p:cNvPr>
          <p:cNvPicPr>
            <a:picLocks noChangeAspect="1"/>
          </p:cNvPicPr>
          <p:nvPr/>
        </p:nvPicPr>
        <p:blipFill>
          <a:blip r:embed="rId3"/>
          <a:stretch>
            <a:fillRect/>
          </a:stretch>
        </p:blipFill>
        <p:spPr>
          <a:xfrm>
            <a:off x="6468635" y="1030401"/>
            <a:ext cx="3268494" cy="795954"/>
          </a:xfrm>
          <a:prstGeom prst="rect">
            <a:avLst/>
          </a:prstGeom>
        </p:spPr>
      </p:pic>
      <p:pic>
        <p:nvPicPr>
          <p:cNvPr id="8" name="図 7">
            <a:extLst>
              <a:ext uri="{FF2B5EF4-FFF2-40B4-BE49-F238E27FC236}">
                <a16:creationId xmlns:a16="http://schemas.microsoft.com/office/drawing/2014/main" id="{71A78CBD-F75A-4628-AC13-47194C22CE4E}"/>
              </a:ext>
            </a:extLst>
          </p:cNvPr>
          <p:cNvPicPr>
            <a:picLocks noChangeAspect="1"/>
          </p:cNvPicPr>
          <p:nvPr/>
        </p:nvPicPr>
        <p:blipFill>
          <a:blip r:embed="rId4"/>
          <a:stretch>
            <a:fillRect/>
          </a:stretch>
        </p:blipFill>
        <p:spPr>
          <a:xfrm>
            <a:off x="1468780" y="1100259"/>
            <a:ext cx="2510643" cy="656239"/>
          </a:xfrm>
          <a:prstGeom prst="rect">
            <a:avLst/>
          </a:prstGeom>
        </p:spPr>
      </p:pic>
      <p:pic>
        <p:nvPicPr>
          <p:cNvPr id="9" name="図 8">
            <a:extLst>
              <a:ext uri="{FF2B5EF4-FFF2-40B4-BE49-F238E27FC236}">
                <a16:creationId xmlns:a16="http://schemas.microsoft.com/office/drawing/2014/main" id="{7CEF9508-F753-41A9-B961-3CAB48EEE526}"/>
              </a:ext>
            </a:extLst>
          </p:cNvPr>
          <p:cNvPicPr>
            <a:picLocks noChangeAspect="1"/>
          </p:cNvPicPr>
          <p:nvPr/>
        </p:nvPicPr>
        <p:blipFill>
          <a:blip r:embed="rId5"/>
          <a:stretch>
            <a:fillRect/>
          </a:stretch>
        </p:blipFill>
        <p:spPr>
          <a:xfrm>
            <a:off x="362785" y="3737550"/>
            <a:ext cx="2586852" cy="1833235"/>
          </a:xfrm>
          <a:prstGeom prst="rect">
            <a:avLst/>
          </a:prstGeom>
        </p:spPr>
      </p:pic>
      <p:cxnSp>
        <p:nvCxnSpPr>
          <p:cNvPr id="10" name="直線矢印コネクタ 9">
            <a:extLst>
              <a:ext uri="{FF2B5EF4-FFF2-40B4-BE49-F238E27FC236}">
                <a16:creationId xmlns:a16="http://schemas.microsoft.com/office/drawing/2014/main" id="{81367482-E57F-40CD-A0DE-A99559E3553D}"/>
              </a:ext>
            </a:extLst>
          </p:cNvPr>
          <p:cNvCxnSpPr/>
          <p:nvPr/>
        </p:nvCxnSpPr>
        <p:spPr>
          <a:xfrm flipH="1" flipV="1">
            <a:off x="1403084" y="3478421"/>
            <a:ext cx="175438" cy="53180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AF50F956-1A86-411B-BDDB-48B3230D36A6}"/>
              </a:ext>
            </a:extLst>
          </p:cNvPr>
          <p:cNvSpPr txBox="1"/>
          <p:nvPr/>
        </p:nvSpPr>
        <p:spPr>
          <a:xfrm>
            <a:off x="239349" y="3066150"/>
            <a:ext cx="1545616" cy="369332"/>
          </a:xfrm>
          <a:prstGeom prst="rect">
            <a:avLst/>
          </a:prstGeom>
          <a:noFill/>
        </p:spPr>
        <p:txBody>
          <a:bodyPr wrap="none" rtlCol="0">
            <a:spAutoFit/>
          </a:bodyPr>
          <a:lstStyle/>
          <a:p>
            <a:r>
              <a:rPr lang="ja-JP" altLang="en-US" dirty="0"/>
              <a:t>ポートセレクタ</a:t>
            </a:r>
            <a:endParaRPr kumimoji="1" lang="ja-JP" altLang="en-US" dirty="0"/>
          </a:p>
        </p:txBody>
      </p:sp>
      <p:grpSp>
        <p:nvGrpSpPr>
          <p:cNvPr id="12" name="グループ化 11">
            <a:extLst>
              <a:ext uri="{FF2B5EF4-FFF2-40B4-BE49-F238E27FC236}">
                <a16:creationId xmlns:a16="http://schemas.microsoft.com/office/drawing/2014/main" id="{36AE459F-1EF1-44B2-86E6-1EBBB9A867BC}"/>
              </a:ext>
            </a:extLst>
          </p:cNvPr>
          <p:cNvGrpSpPr/>
          <p:nvPr/>
        </p:nvGrpSpPr>
        <p:grpSpPr>
          <a:xfrm>
            <a:off x="5629800" y="2861590"/>
            <a:ext cx="3799239" cy="2494643"/>
            <a:chOff x="6260419" y="2970616"/>
            <a:chExt cx="3799239" cy="2494643"/>
          </a:xfrm>
        </p:grpSpPr>
        <p:grpSp>
          <p:nvGrpSpPr>
            <p:cNvPr id="13" name="グループ化 12">
              <a:extLst>
                <a:ext uri="{FF2B5EF4-FFF2-40B4-BE49-F238E27FC236}">
                  <a16:creationId xmlns:a16="http://schemas.microsoft.com/office/drawing/2014/main" id="{939921CC-D7CA-4C67-A97E-3FF8C305D8CE}"/>
                </a:ext>
              </a:extLst>
            </p:cNvPr>
            <p:cNvGrpSpPr/>
            <p:nvPr/>
          </p:nvGrpSpPr>
          <p:grpSpPr>
            <a:xfrm>
              <a:off x="6554072" y="3628600"/>
              <a:ext cx="3505586" cy="1836659"/>
              <a:chOff x="6593153" y="868430"/>
              <a:chExt cx="3505586" cy="1836659"/>
            </a:xfrm>
          </p:grpSpPr>
          <p:pic>
            <p:nvPicPr>
              <p:cNvPr id="18" name="図 17">
                <a:extLst>
                  <a:ext uri="{FF2B5EF4-FFF2-40B4-BE49-F238E27FC236}">
                    <a16:creationId xmlns:a16="http://schemas.microsoft.com/office/drawing/2014/main" id="{C147592F-2011-4F1D-B580-7039B54C1CA3}"/>
                  </a:ext>
                </a:extLst>
              </p:cNvPr>
              <p:cNvPicPr>
                <a:picLocks noChangeAspect="1"/>
              </p:cNvPicPr>
              <p:nvPr/>
            </p:nvPicPr>
            <p:blipFill>
              <a:blip r:embed="rId6"/>
              <a:stretch>
                <a:fillRect/>
              </a:stretch>
            </p:blipFill>
            <p:spPr>
              <a:xfrm>
                <a:off x="6593153" y="868430"/>
                <a:ext cx="3505586" cy="1354816"/>
              </a:xfrm>
              <a:prstGeom prst="rect">
                <a:avLst/>
              </a:prstGeom>
            </p:spPr>
          </p:pic>
          <p:pic>
            <p:nvPicPr>
              <p:cNvPr id="19" name="図 18">
                <a:extLst>
                  <a:ext uri="{FF2B5EF4-FFF2-40B4-BE49-F238E27FC236}">
                    <a16:creationId xmlns:a16="http://schemas.microsoft.com/office/drawing/2014/main" id="{2E5DD30E-CADF-436D-9D76-C13BA81F0EBF}"/>
                  </a:ext>
                </a:extLst>
              </p:cNvPr>
              <p:cNvPicPr>
                <a:picLocks noChangeAspect="1"/>
              </p:cNvPicPr>
              <p:nvPr/>
            </p:nvPicPr>
            <p:blipFill>
              <a:blip r:embed="rId7">
                <a:alphaModFix/>
                <a:extLst>
                  <a:ext uri="{BEBA8EAE-BF5A-486C-A8C5-ECC9F3942E4B}">
                    <a14:imgProps xmlns:a14="http://schemas.microsoft.com/office/drawing/2010/main">
                      <a14:imgLayer r:embed="rId8">
                        <a14:imgEffect>
                          <a14:backgroundRemoval t="9977" b="94432" l="2685" r="96779">
                            <a14:foregroundMark x1="43221" y1="68677" x2="37852" y2="74246"/>
                            <a14:foregroundMark x1="40134" y1="62413" x2="17181" y2="63805"/>
                            <a14:foregroundMark x1="14228" y1="94432" x2="23087" y2="94432"/>
                            <a14:foregroundMark x1="37047" y1="32019" x2="52215" y2="30858"/>
                            <a14:foregroundMark x1="52215" y1="30858" x2="57987" y2="30858"/>
                            <a14:foregroundMark x1="57987" y1="30858" x2="73557" y2="30394"/>
                            <a14:foregroundMark x1="73557" y1="30394" x2="84564" y2="32251"/>
                            <a14:foregroundMark x1="87248" y1="31323" x2="96779" y2="30394"/>
                            <a14:foregroundMark x1="6711" y1="16473" x2="8591" y2="23202"/>
                            <a14:foregroundMark x1="2685" y1="17633" x2="8188" y2="16705"/>
                            <a14:foregroundMark x1="5772" y1="17401" x2="14094" y2="18329"/>
                            <a14:foregroundMark x1="13423" y1="24594" x2="13826" y2="25522"/>
                            <a14:foregroundMark x1="25772" y1="20882" x2="32752" y2="21346"/>
                            <a14:backgroundMark x1="72886" y1="67981" x2="74497" y2="67517"/>
                            <a14:backgroundMark x1="71812" y1="61717" x2="73423" y2="72854"/>
                          </a14:backgroundRemoval>
                        </a14:imgEffect>
                      </a14:imgLayer>
                    </a14:imgProps>
                  </a:ext>
                </a:extLst>
              </a:blip>
              <a:stretch>
                <a:fillRect/>
              </a:stretch>
            </p:blipFill>
            <p:spPr>
              <a:xfrm>
                <a:off x="6622029" y="880321"/>
                <a:ext cx="3154181" cy="1824768"/>
              </a:xfrm>
              <a:prstGeom prst="rect">
                <a:avLst/>
              </a:prstGeom>
            </p:spPr>
          </p:pic>
        </p:grpSp>
        <p:cxnSp>
          <p:nvCxnSpPr>
            <p:cNvPr id="14" name="直線矢印コネクタ 13">
              <a:extLst>
                <a:ext uri="{FF2B5EF4-FFF2-40B4-BE49-F238E27FC236}">
                  <a16:creationId xmlns:a16="http://schemas.microsoft.com/office/drawing/2014/main" id="{A15B7FED-BDC7-455A-A572-3B8534942FC5}"/>
                </a:ext>
              </a:extLst>
            </p:cNvPr>
            <p:cNvCxnSpPr/>
            <p:nvPr/>
          </p:nvCxnSpPr>
          <p:spPr>
            <a:xfrm flipH="1" flipV="1">
              <a:off x="7424154" y="3390115"/>
              <a:ext cx="175438" cy="53180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B6479D0B-A4A0-4C97-AEE7-8A5A20047E3C}"/>
                </a:ext>
              </a:extLst>
            </p:cNvPr>
            <p:cNvSpPr txBox="1"/>
            <p:nvPr/>
          </p:nvSpPr>
          <p:spPr>
            <a:xfrm>
              <a:off x="6260419" y="2977844"/>
              <a:ext cx="1545616" cy="369332"/>
            </a:xfrm>
            <a:prstGeom prst="rect">
              <a:avLst/>
            </a:prstGeom>
            <a:noFill/>
          </p:spPr>
          <p:txBody>
            <a:bodyPr wrap="none" rtlCol="0">
              <a:spAutoFit/>
            </a:bodyPr>
            <a:lstStyle/>
            <a:p>
              <a:r>
                <a:rPr lang="ja-JP" altLang="en-US" dirty="0"/>
                <a:t>ポートセレクタ</a:t>
              </a:r>
              <a:endParaRPr kumimoji="1" lang="ja-JP" altLang="en-US" dirty="0"/>
            </a:p>
          </p:txBody>
        </p:sp>
        <p:sp>
          <p:nvSpPr>
            <p:cNvPr id="16" name="テキスト ボックス 15">
              <a:extLst>
                <a:ext uri="{FF2B5EF4-FFF2-40B4-BE49-F238E27FC236}">
                  <a16:creationId xmlns:a16="http://schemas.microsoft.com/office/drawing/2014/main" id="{62B767B7-2910-4F08-AF20-1A0D16A4DDA6}"/>
                </a:ext>
              </a:extLst>
            </p:cNvPr>
            <p:cNvSpPr txBox="1"/>
            <p:nvPr/>
          </p:nvSpPr>
          <p:spPr>
            <a:xfrm>
              <a:off x="8160038" y="2970616"/>
              <a:ext cx="1566454" cy="369332"/>
            </a:xfrm>
            <a:prstGeom prst="rect">
              <a:avLst/>
            </a:prstGeom>
            <a:noFill/>
          </p:spPr>
          <p:txBody>
            <a:bodyPr wrap="none" rtlCol="0">
              <a:spAutoFit/>
            </a:bodyPr>
            <a:lstStyle/>
            <a:p>
              <a:r>
                <a:rPr lang="ja-JP" altLang="en-US" dirty="0"/>
                <a:t>モードセレクタ</a:t>
              </a:r>
              <a:endParaRPr kumimoji="1" lang="ja-JP" altLang="en-US" dirty="0"/>
            </a:p>
          </p:txBody>
        </p:sp>
        <p:cxnSp>
          <p:nvCxnSpPr>
            <p:cNvPr id="17" name="直線矢印コネクタ 16">
              <a:extLst>
                <a:ext uri="{FF2B5EF4-FFF2-40B4-BE49-F238E27FC236}">
                  <a16:creationId xmlns:a16="http://schemas.microsoft.com/office/drawing/2014/main" id="{FAC4B40E-635C-4B50-8388-EB5ED61D1BA8}"/>
                </a:ext>
              </a:extLst>
            </p:cNvPr>
            <p:cNvCxnSpPr/>
            <p:nvPr/>
          </p:nvCxnSpPr>
          <p:spPr>
            <a:xfrm flipH="1" flipV="1">
              <a:off x="9246537" y="3368646"/>
              <a:ext cx="175438" cy="531800"/>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2" name="図 1">
            <a:extLst>
              <a:ext uri="{FF2B5EF4-FFF2-40B4-BE49-F238E27FC236}">
                <a16:creationId xmlns:a16="http://schemas.microsoft.com/office/drawing/2014/main" id="{CC893CDE-0494-4D90-9861-321BF61D8D00}"/>
              </a:ext>
            </a:extLst>
          </p:cNvPr>
          <p:cNvPicPr>
            <a:picLocks noChangeAspect="1"/>
          </p:cNvPicPr>
          <p:nvPr/>
        </p:nvPicPr>
        <p:blipFill>
          <a:blip r:embed="rId9"/>
          <a:stretch>
            <a:fillRect/>
          </a:stretch>
        </p:blipFill>
        <p:spPr>
          <a:xfrm>
            <a:off x="1468780" y="1901907"/>
            <a:ext cx="2493708" cy="601200"/>
          </a:xfrm>
          <a:prstGeom prst="rect">
            <a:avLst/>
          </a:prstGeom>
        </p:spPr>
      </p:pic>
      <p:pic>
        <p:nvPicPr>
          <p:cNvPr id="3" name="図 2">
            <a:extLst>
              <a:ext uri="{FF2B5EF4-FFF2-40B4-BE49-F238E27FC236}">
                <a16:creationId xmlns:a16="http://schemas.microsoft.com/office/drawing/2014/main" id="{351539E9-AF7D-4220-9A5F-7B67580E1636}"/>
              </a:ext>
            </a:extLst>
          </p:cNvPr>
          <p:cNvPicPr>
            <a:picLocks noChangeAspect="1"/>
          </p:cNvPicPr>
          <p:nvPr/>
        </p:nvPicPr>
        <p:blipFill>
          <a:blip r:embed="rId10"/>
          <a:stretch>
            <a:fillRect/>
          </a:stretch>
        </p:blipFill>
        <p:spPr>
          <a:xfrm>
            <a:off x="2977574" y="3760835"/>
            <a:ext cx="2459838" cy="1786664"/>
          </a:xfrm>
          <a:prstGeom prst="rect">
            <a:avLst/>
          </a:prstGeom>
        </p:spPr>
      </p:pic>
      <p:pic>
        <p:nvPicPr>
          <p:cNvPr id="21" name="図 20">
            <a:extLst>
              <a:ext uri="{FF2B5EF4-FFF2-40B4-BE49-F238E27FC236}">
                <a16:creationId xmlns:a16="http://schemas.microsoft.com/office/drawing/2014/main" id="{3D0FB8DD-7682-472C-B1C4-95C6251727E0}"/>
              </a:ext>
            </a:extLst>
          </p:cNvPr>
          <p:cNvPicPr>
            <a:picLocks noChangeAspect="1"/>
          </p:cNvPicPr>
          <p:nvPr/>
        </p:nvPicPr>
        <p:blipFill>
          <a:blip r:embed="rId11"/>
          <a:stretch>
            <a:fillRect/>
          </a:stretch>
        </p:blipFill>
        <p:spPr>
          <a:xfrm>
            <a:off x="5923453" y="5444861"/>
            <a:ext cx="3475950" cy="1350582"/>
          </a:xfrm>
          <a:prstGeom prst="rect">
            <a:avLst/>
          </a:prstGeom>
        </p:spPr>
      </p:pic>
    </p:spTree>
    <p:extLst>
      <p:ext uri="{BB962C8B-B14F-4D97-AF65-F5344CB8AC3E}">
        <p14:creationId xmlns:p14="http://schemas.microsoft.com/office/powerpoint/2010/main" val="40063565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05FAF432-A08D-43FA-869A-754412920E29}"/>
              </a:ext>
            </a:extLst>
          </p:cNvPr>
          <p:cNvPicPr>
            <a:picLocks noChangeAspect="1"/>
          </p:cNvPicPr>
          <p:nvPr/>
        </p:nvPicPr>
        <p:blipFill>
          <a:blip r:embed="rId2"/>
          <a:stretch>
            <a:fillRect/>
          </a:stretch>
        </p:blipFill>
        <p:spPr>
          <a:xfrm>
            <a:off x="641714" y="1171176"/>
            <a:ext cx="5232977" cy="4665647"/>
          </a:xfrm>
          <a:prstGeom prst="rect">
            <a:avLst/>
          </a:prstGeom>
        </p:spPr>
      </p:pic>
    </p:spTree>
    <p:extLst>
      <p:ext uri="{BB962C8B-B14F-4D97-AF65-F5344CB8AC3E}">
        <p14:creationId xmlns:p14="http://schemas.microsoft.com/office/powerpoint/2010/main" val="2373056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41</a:t>
            </a:fld>
            <a:endParaRPr lang="ja-JP" altLang="en-US" dirty="0"/>
          </a:p>
        </p:txBody>
      </p:sp>
      <p:grpSp>
        <p:nvGrpSpPr>
          <p:cNvPr id="8" name="グループ化 7">
            <a:extLst>
              <a:ext uri="{FF2B5EF4-FFF2-40B4-BE49-F238E27FC236}">
                <a16:creationId xmlns:a16="http://schemas.microsoft.com/office/drawing/2014/main" id="{3D6FD12D-5780-4637-B580-031DBEBA9088}"/>
              </a:ext>
            </a:extLst>
          </p:cNvPr>
          <p:cNvGrpSpPr/>
          <p:nvPr/>
        </p:nvGrpSpPr>
        <p:grpSpPr>
          <a:xfrm>
            <a:off x="1600091" y="668003"/>
            <a:ext cx="8729192" cy="6189997"/>
            <a:chOff x="1068313" y="729203"/>
            <a:chExt cx="8334668" cy="5910234"/>
          </a:xfrm>
        </p:grpSpPr>
        <p:pic>
          <p:nvPicPr>
            <p:cNvPr id="6" name="図 5">
              <a:extLst>
                <a:ext uri="{FF2B5EF4-FFF2-40B4-BE49-F238E27FC236}">
                  <a16:creationId xmlns:a16="http://schemas.microsoft.com/office/drawing/2014/main" id="{0F8690A2-3E5C-4AC6-96F5-80B85AE767A9}"/>
                </a:ext>
              </a:extLst>
            </p:cNvPr>
            <p:cNvPicPr>
              <a:picLocks noChangeAspect="1"/>
            </p:cNvPicPr>
            <p:nvPr/>
          </p:nvPicPr>
          <p:blipFill>
            <a:blip r:embed="rId2"/>
            <a:stretch>
              <a:fillRect/>
            </a:stretch>
          </p:blipFill>
          <p:spPr>
            <a:xfrm>
              <a:off x="1068313" y="729203"/>
              <a:ext cx="8313068" cy="4081086"/>
            </a:xfrm>
            <a:prstGeom prst="rect">
              <a:avLst/>
            </a:prstGeom>
          </p:spPr>
        </p:pic>
        <p:pic>
          <p:nvPicPr>
            <p:cNvPr id="7" name="図 6">
              <a:extLst>
                <a:ext uri="{FF2B5EF4-FFF2-40B4-BE49-F238E27FC236}">
                  <a16:creationId xmlns:a16="http://schemas.microsoft.com/office/drawing/2014/main" id="{3BC412B0-C257-4E8B-AEE8-15F4EC3E509F}"/>
                </a:ext>
              </a:extLst>
            </p:cNvPr>
            <p:cNvPicPr>
              <a:picLocks noChangeAspect="1"/>
            </p:cNvPicPr>
            <p:nvPr/>
          </p:nvPicPr>
          <p:blipFill>
            <a:blip r:embed="rId3"/>
            <a:stretch>
              <a:fillRect/>
            </a:stretch>
          </p:blipFill>
          <p:spPr>
            <a:xfrm>
              <a:off x="1089913" y="4732644"/>
              <a:ext cx="8313068" cy="1906793"/>
            </a:xfrm>
            <a:prstGeom prst="rect">
              <a:avLst/>
            </a:prstGeom>
          </p:spPr>
        </p:pic>
      </p:grpSp>
    </p:spTree>
    <p:extLst>
      <p:ext uri="{BB962C8B-B14F-4D97-AF65-F5344CB8AC3E}">
        <p14:creationId xmlns:p14="http://schemas.microsoft.com/office/powerpoint/2010/main" val="89111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42</a:t>
            </a:fld>
            <a:endParaRPr lang="ja-JP" altLang="en-US" dirty="0"/>
          </a:p>
        </p:txBody>
      </p:sp>
      <p:pic>
        <p:nvPicPr>
          <p:cNvPr id="4" name="図 3">
            <a:extLst>
              <a:ext uri="{FF2B5EF4-FFF2-40B4-BE49-F238E27FC236}">
                <a16:creationId xmlns:a16="http://schemas.microsoft.com/office/drawing/2014/main" id="{63901AA6-5405-43B2-854B-3117521FF0E7}"/>
              </a:ext>
            </a:extLst>
          </p:cNvPr>
          <p:cNvPicPr>
            <a:picLocks noChangeAspect="1"/>
          </p:cNvPicPr>
          <p:nvPr/>
        </p:nvPicPr>
        <p:blipFill>
          <a:blip r:embed="rId2"/>
          <a:stretch>
            <a:fillRect/>
          </a:stretch>
        </p:blipFill>
        <p:spPr>
          <a:xfrm>
            <a:off x="2199283" y="1326546"/>
            <a:ext cx="7790413" cy="6698299"/>
          </a:xfrm>
          <a:prstGeom prst="rect">
            <a:avLst/>
          </a:prstGeom>
        </p:spPr>
      </p:pic>
      <p:sp>
        <p:nvSpPr>
          <p:cNvPr id="5" name="正方形/長方形 4">
            <a:extLst>
              <a:ext uri="{FF2B5EF4-FFF2-40B4-BE49-F238E27FC236}">
                <a16:creationId xmlns:a16="http://schemas.microsoft.com/office/drawing/2014/main" id="{316C8B22-3FC2-4E44-A370-719551C34B8E}"/>
              </a:ext>
            </a:extLst>
          </p:cNvPr>
          <p:cNvSpPr/>
          <p:nvPr/>
        </p:nvSpPr>
        <p:spPr>
          <a:xfrm>
            <a:off x="720056" y="737742"/>
            <a:ext cx="10748868"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5.6 </a:t>
            </a:r>
            <a:r>
              <a:rPr lang="ja-JP" altLang="en-US" dirty="0"/>
              <a:t>その場で回転するロボットをジャイロセンサーにより停止する </a:t>
            </a:r>
            <a:r>
              <a:rPr lang="en-US" altLang="ja-JP" dirty="0"/>
              <a:t>Python </a:t>
            </a:r>
            <a:r>
              <a:rPr lang="ja-JP" altLang="en-US" dirty="0"/>
              <a:t>プログラム</a:t>
            </a:r>
          </a:p>
        </p:txBody>
      </p:sp>
    </p:spTree>
    <p:extLst>
      <p:ext uri="{BB962C8B-B14F-4D97-AF65-F5344CB8AC3E}">
        <p14:creationId xmlns:p14="http://schemas.microsoft.com/office/powerpoint/2010/main" val="3850890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156968" y="1300900"/>
            <a:ext cx="7376963" cy="3401927"/>
          </a:xfrm>
          <a:prstGeom prst="rect">
            <a:avLst/>
          </a:prstGeom>
        </p:spPr>
      </p:pic>
      <p:cxnSp>
        <p:nvCxnSpPr>
          <p:cNvPr id="3" name="直線矢印コネクタ 2"/>
          <p:cNvCxnSpPr/>
          <p:nvPr/>
        </p:nvCxnSpPr>
        <p:spPr>
          <a:xfrm flipH="1">
            <a:off x="3707288" y="3232435"/>
            <a:ext cx="605789" cy="885114"/>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 name="直線矢印コネクタ 3"/>
          <p:cNvCxnSpPr/>
          <p:nvPr/>
        </p:nvCxnSpPr>
        <p:spPr>
          <a:xfrm>
            <a:off x="5595741" y="3239747"/>
            <a:ext cx="1755490" cy="94266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2531818" y="4146888"/>
            <a:ext cx="1694695" cy="400110"/>
          </a:xfrm>
          <a:prstGeom prst="rect">
            <a:avLst/>
          </a:prstGeom>
          <a:noFill/>
        </p:spPr>
        <p:txBody>
          <a:bodyPr wrap="none" rtlCol="0">
            <a:spAutoFit/>
          </a:bodyPr>
          <a:lstStyle/>
          <a:p>
            <a:r>
              <a:rPr lang="ja-JP" altLang="en-US" sz="2000" dirty="0"/>
              <a:t>「比較 ，距離」</a:t>
            </a:r>
            <a:endParaRPr kumimoji="1" lang="ja-JP" altLang="en-US" sz="2000" dirty="0"/>
          </a:p>
        </p:txBody>
      </p:sp>
      <p:sp>
        <p:nvSpPr>
          <p:cNvPr id="6" name="テキスト ボックス 5"/>
          <p:cNvSpPr txBox="1"/>
          <p:nvPr/>
        </p:nvSpPr>
        <p:spPr>
          <a:xfrm>
            <a:off x="6912701" y="4183539"/>
            <a:ext cx="2621230" cy="400110"/>
          </a:xfrm>
          <a:prstGeom prst="rect">
            <a:avLst/>
          </a:prstGeom>
          <a:noFill/>
        </p:spPr>
        <p:txBody>
          <a:bodyPr wrap="none" rtlCol="0">
            <a:spAutoFit/>
          </a:bodyPr>
          <a:lstStyle/>
          <a:p>
            <a:r>
              <a:rPr kumimoji="1" lang="ja-JP" altLang="en-US" sz="2000" dirty="0"/>
              <a:t>「比較の結果の真・偽」</a:t>
            </a:r>
          </a:p>
        </p:txBody>
      </p:sp>
      <p:sp>
        <p:nvSpPr>
          <p:cNvPr id="7" name="テキスト ボックス 6"/>
          <p:cNvSpPr txBox="1"/>
          <p:nvPr/>
        </p:nvSpPr>
        <p:spPr>
          <a:xfrm>
            <a:off x="4418611" y="4183539"/>
            <a:ext cx="2358338" cy="400110"/>
          </a:xfrm>
          <a:prstGeom prst="rect">
            <a:avLst/>
          </a:prstGeom>
          <a:noFill/>
        </p:spPr>
        <p:txBody>
          <a:bodyPr wrap="none" rtlCol="0">
            <a:spAutoFit/>
          </a:bodyPr>
          <a:lstStyle/>
          <a:p>
            <a:r>
              <a:rPr lang="ja-JP" altLang="en-US" sz="2000" dirty="0"/>
              <a:t>「比較タイプ（未満）」</a:t>
            </a:r>
            <a:endParaRPr kumimoji="1" lang="ja-JP" altLang="en-US" sz="2000" dirty="0"/>
          </a:p>
        </p:txBody>
      </p:sp>
      <p:sp>
        <p:nvSpPr>
          <p:cNvPr id="8" name="テキスト ボックス 7"/>
          <p:cNvSpPr txBox="1"/>
          <p:nvPr/>
        </p:nvSpPr>
        <p:spPr>
          <a:xfrm>
            <a:off x="4861655" y="3754090"/>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9" name="直線矢印コネクタ 8"/>
          <p:cNvCxnSpPr/>
          <p:nvPr/>
        </p:nvCxnSpPr>
        <p:spPr>
          <a:xfrm>
            <a:off x="4736178" y="3239747"/>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5163446" y="3239747"/>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endCxn id="12" idx="2"/>
          </p:cNvCxnSpPr>
          <p:nvPr/>
        </p:nvCxnSpPr>
        <p:spPr>
          <a:xfrm flipH="1" flipV="1">
            <a:off x="5604804" y="2191534"/>
            <a:ext cx="403367" cy="157226"/>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4831996" y="1822202"/>
            <a:ext cx="1545616" cy="369332"/>
          </a:xfrm>
          <a:prstGeom prst="rect">
            <a:avLst/>
          </a:prstGeom>
          <a:noFill/>
        </p:spPr>
        <p:txBody>
          <a:bodyPr wrap="none" rtlCol="0">
            <a:spAutoFit/>
          </a:bodyPr>
          <a:lstStyle/>
          <a:p>
            <a:r>
              <a:rPr lang="ja-JP" altLang="en-US" dirty="0"/>
              <a:t>ポートセレクタ</a:t>
            </a:r>
            <a:endParaRPr kumimoji="1" lang="ja-JP" altLang="en-US" dirty="0"/>
          </a:p>
        </p:txBody>
      </p:sp>
      <p:sp>
        <p:nvSpPr>
          <p:cNvPr id="13" name="テキスト ボックス 12"/>
          <p:cNvSpPr txBox="1"/>
          <p:nvPr/>
        </p:nvSpPr>
        <p:spPr>
          <a:xfrm>
            <a:off x="3889241" y="1829514"/>
            <a:ext cx="492443" cy="461665"/>
          </a:xfrm>
          <a:prstGeom prst="rect">
            <a:avLst/>
          </a:prstGeom>
          <a:noFill/>
        </p:spPr>
        <p:txBody>
          <a:bodyPr wrap="none" rtlCol="0">
            <a:spAutoFit/>
          </a:bodyPr>
          <a:lstStyle/>
          <a:p>
            <a:r>
              <a:rPr kumimoji="1" lang="ja-JP" altLang="en-US" sz="2400" dirty="0"/>
              <a:t>①</a:t>
            </a:r>
          </a:p>
        </p:txBody>
      </p:sp>
      <p:sp>
        <p:nvSpPr>
          <p:cNvPr id="14" name="テキスト ボックス 13"/>
          <p:cNvSpPr txBox="1"/>
          <p:nvPr/>
        </p:nvSpPr>
        <p:spPr>
          <a:xfrm>
            <a:off x="6416352" y="1826554"/>
            <a:ext cx="492443" cy="461665"/>
          </a:xfrm>
          <a:prstGeom prst="rect">
            <a:avLst/>
          </a:prstGeom>
          <a:noFill/>
        </p:spPr>
        <p:txBody>
          <a:bodyPr wrap="none" rtlCol="0">
            <a:spAutoFit/>
          </a:bodyPr>
          <a:lstStyle/>
          <a:p>
            <a:r>
              <a:rPr kumimoji="1" lang="ja-JP" altLang="en-US" sz="2400" dirty="0"/>
              <a:t>②</a:t>
            </a:r>
          </a:p>
        </p:txBody>
      </p:sp>
      <p:sp>
        <p:nvSpPr>
          <p:cNvPr id="15" name="テキスト ボックス 14"/>
          <p:cNvSpPr txBox="1"/>
          <p:nvPr/>
        </p:nvSpPr>
        <p:spPr>
          <a:xfrm>
            <a:off x="8165143" y="1822202"/>
            <a:ext cx="492443" cy="461665"/>
          </a:xfrm>
          <a:prstGeom prst="rect">
            <a:avLst/>
          </a:prstGeom>
          <a:noFill/>
        </p:spPr>
        <p:txBody>
          <a:bodyPr wrap="none" rtlCol="0">
            <a:spAutoFit/>
          </a:bodyPr>
          <a:lstStyle/>
          <a:p>
            <a:r>
              <a:rPr kumimoji="1" lang="ja-JP" altLang="en-US" sz="2400" dirty="0"/>
              <a:t>③</a:t>
            </a:r>
          </a:p>
        </p:txBody>
      </p:sp>
      <p:sp>
        <p:nvSpPr>
          <p:cNvPr id="16" name="タイトル 15">
            <a:extLst>
              <a:ext uri="{FF2B5EF4-FFF2-40B4-BE49-F238E27FC236}">
                <a16:creationId xmlns:a16="http://schemas.microsoft.com/office/drawing/2014/main" id="{B7EB79D3-34B0-4DEB-9ACB-185BA7424D32}"/>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17" name="正方形/長方形 16">
            <a:extLst>
              <a:ext uri="{FF2B5EF4-FFF2-40B4-BE49-F238E27FC236}">
                <a16:creationId xmlns:a16="http://schemas.microsoft.com/office/drawing/2014/main" id="{99175225-3A93-4D7F-8FA4-DB06C2CB6C4C}"/>
              </a:ext>
            </a:extLst>
          </p:cNvPr>
          <p:cNvSpPr/>
          <p:nvPr/>
        </p:nvSpPr>
        <p:spPr>
          <a:xfrm>
            <a:off x="2275919" y="5446675"/>
            <a:ext cx="8203386" cy="369332"/>
          </a:xfrm>
          <a:prstGeom prst="rect">
            <a:avLst/>
          </a:prstGeom>
        </p:spPr>
        <p:txBody>
          <a:bodyPr wrap="square">
            <a:spAutoFit/>
          </a:bodyPr>
          <a:lstStyle/>
          <a:p>
            <a:r>
              <a:rPr lang="ja-JP" altLang="en-US" dirty="0"/>
              <a:t>図</a:t>
            </a:r>
            <a:r>
              <a:rPr lang="en-US" altLang="ja-JP" dirty="0"/>
              <a:t>5.16</a:t>
            </a:r>
            <a:r>
              <a:rPr lang="ja-JP" altLang="en-US" dirty="0"/>
              <a:t>　超音波センサーによりステータスライトを点灯させるプログラム</a:t>
            </a:r>
          </a:p>
        </p:txBody>
      </p:sp>
    </p:spTree>
    <p:extLst>
      <p:ext uri="{BB962C8B-B14F-4D97-AF65-F5344CB8AC3E}">
        <p14:creationId xmlns:p14="http://schemas.microsoft.com/office/powerpoint/2010/main" val="3765097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EC132F8B-36C4-474B-8AB2-A89A455217CC}"/>
              </a:ext>
            </a:extLst>
          </p:cNvPr>
          <p:cNvSpPr>
            <a:spLocks noGrp="1"/>
          </p:cNvSpPr>
          <p:nvPr>
            <p:ph idx="1"/>
          </p:nvPr>
        </p:nvSpPr>
        <p:spPr/>
        <p:txBody>
          <a:bodyPr>
            <a:normAutofit fontScale="85000" lnSpcReduction="20000"/>
          </a:bodyPr>
          <a:lstStyle/>
          <a:p>
            <a:r>
              <a:rPr lang="ja-JP" altLang="en-US" dirty="0"/>
              <a:t>ブロック①：超音波センサーブロックで，「ポート：</a:t>
            </a:r>
            <a:r>
              <a:rPr lang="en-US" altLang="ja-JP" dirty="0"/>
              <a:t>4</a:t>
            </a:r>
            <a:r>
              <a:rPr lang="ja-JP" altLang="en-US" dirty="0"/>
              <a:t>」「モード：比較・距離」「比較タイプ：＜（未満）」「しきい値：</a:t>
            </a:r>
            <a:r>
              <a:rPr lang="en-US" altLang="ja-JP" dirty="0"/>
              <a:t>50</a:t>
            </a:r>
            <a:r>
              <a:rPr lang="ja-JP" altLang="en-US" dirty="0"/>
              <a:t>」を設定します．これにより，超音波センサーで測定した距離が </a:t>
            </a:r>
            <a:r>
              <a:rPr lang="en-US" altLang="ja-JP" dirty="0"/>
              <a:t>50 cm </a:t>
            </a:r>
            <a:r>
              <a:rPr lang="ja-JP" altLang="en-US" dirty="0"/>
              <a:t>を超えたときに，「比較結果：真」「距離：測定した距離 </a:t>
            </a:r>
            <a:r>
              <a:rPr lang="en-US" altLang="ja-JP" dirty="0"/>
              <a:t>(cm)</a:t>
            </a:r>
            <a:r>
              <a:rPr lang="ja-JP" altLang="en-US" dirty="0"/>
              <a:t>」が出力されます．</a:t>
            </a:r>
            <a:endParaRPr lang="en-US" altLang="ja-JP" dirty="0"/>
          </a:p>
          <a:p>
            <a:endParaRPr lang="ja-JP" altLang="en-US" dirty="0"/>
          </a:p>
          <a:p>
            <a:r>
              <a:rPr lang="ja-JP" altLang="en-US" dirty="0"/>
              <a:t>ブロック②：インテリジェントブロック ステータスライトブロックで「モード：オン」を設定します．比較の結果の真・偽の値をインテリジェントブロック ステータスライトブロックの色入力（</a:t>
            </a:r>
            <a:r>
              <a:rPr lang="en-US" altLang="ja-JP" dirty="0"/>
              <a:t>0</a:t>
            </a:r>
            <a:r>
              <a:rPr lang="ja-JP" altLang="en-US" dirty="0"/>
              <a:t>：緑，</a:t>
            </a:r>
            <a:r>
              <a:rPr lang="en-US" altLang="ja-JP" dirty="0"/>
              <a:t>1</a:t>
            </a:r>
            <a:r>
              <a:rPr lang="ja-JP" altLang="en-US" dirty="0"/>
              <a:t>：オレンジ，</a:t>
            </a:r>
            <a:r>
              <a:rPr lang="en-US" altLang="ja-JP" dirty="0"/>
              <a:t>2</a:t>
            </a:r>
            <a:r>
              <a:rPr lang="ja-JP" altLang="en-US" dirty="0"/>
              <a:t>：赤）へロジックデータワイヤーで接続します．これによりインテリジェントブロックのステータスライトが，比較の結果の真・偽の値に対応した色で光ります．</a:t>
            </a:r>
            <a:endParaRPr lang="en-US" altLang="ja-JP" dirty="0"/>
          </a:p>
          <a:p>
            <a:endParaRPr lang="en-US" altLang="ja-JP" dirty="0"/>
          </a:p>
          <a:p>
            <a:r>
              <a:rPr lang="ja-JP" altLang="en-US" dirty="0"/>
              <a:t>ブロック③：ループブロックで「モード：無限」を設定します．これにより，ループブロック内のブロック①②の処理を無限に繰り返します．</a:t>
            </a:r>
            <a:endParaRPr kumimoji="1" lang="ja-JP" altLang="en-US" dirty="0"/>
          </a:p>
        </p:txBody>
      </p:sp>
      <p:sp>
        <p:nvSpPr>
          <p:cNvPr id="3" name="スライド番号プレースホルダー 2">
            <a:extLst>
              <a:ext uri="{FF2B5EF4-FFF2-40B4-BE49-F238E27FC236}">
                <a16:creationId xmlns:a16="http://schemas.microsoft.com/office/drawing/2014/main" id="{90E36CA1-F329-46D6-9BB7-C47EF473C010}"/>
              </a:ext>
            </a:extLst>
          </p:cNvPr>
          <p:cNvSpPr>
            <a:spLocks noGrp="1"/>
          </p:cNvSpPr>
          <p:nvPr>
            <p:ph type="sldNum" sz="quarter" idx="12"/>
          </p:nvPr>
        </p:nvSpPr>
        <p:spPr/>
        <p:txBody>
          <a:bodyPr/>
          <a:lstStyle/>
          <a:p>
            <a:fld id="{13AB05CA-B2B8-0B46-A3D3-7CDE1DE4FAD6}" type="slidenum">
              <a:rPr lang="ja-JP" altLang="en-US" smtClean="0"/>
              <a:pPr/>
              <a:t>44</a:t>
            </a:fld>
            <a:endParaRPr lang="ja-JP" altLang="en-US" dirty="0"/>
          </a:p>
        </p:txBody>
      </p:sp>
      <p:sp>
        <p:nvSpPr>
          <p:cNvPr id="4" name="タイトル 3">
            <a:extLst>
              <a:ext uri="{FF2B5EF4-FFF2-40B4-BE49-F238E27FC236}">
                <a16:creationId xmlns:a16="http://schemas.microsoft.com/office/drawing/2014/main" id="{E11F0F94-1C06-4C6B-9852-B5244CA06BC0}"/>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40511505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FA7D0E-E7DA-400C-9EC7-4C524EEE20BA}"/>
              </a:ext>
            </a:extLst>
          </p:cNvPr>
          <p:cNvSpPr>
            <a:spLocks noGrp="1"/>
          </p:cNvSpPr>
          <p:nvPr>
            <p:ph type="title"/>
          </p:nvPr>
        </p:nvSpPr>
        <p:spPr/>
        <p:txBody>
          <a:bodyPr>
            <a:normAutofit fontScale="90000"/>
          </a:bodyPr>
          <a:lstStyle/>
          <a:p>
            <a:r>
              <a:rPr kumimoji="1" lang="en-US" altLang="ja-JP" dirty="0"/>
              <a:t>EV3-Classroom</a:t>
            </a:r>
            <a:r>
              <a:rPr kumimoji="1" lang="ja-JP" altLang="en-US" dirty="0"/>
              <a:t>の超音波センサのブロック</a:t>
            </a:r>
          </a:p>
        </p:txBody>
      </p:sp>
      <p:sp>
        <p:nvSpPr>
          <p:cNvPr id="3" name="スライド番号プレースホルダー 2">
            <a:extLst>
              <a:ext uri="{FF2B5EF4-FFF2-40B4-BE49-F238E27FC236}">
                <a16:creationId xmlns:a16="http://schemas.microsoft.com/office/drawing/2014/main" id="{6D8C405E-73FA-4A08-B56E-35F7ADAD2D32}"/>
              </a:ext>
            </a:extLst>
          </p:cNvPr>
          <p:cNvSpPr>
            <a:spLocks noGrp="1"/>
          </p:cNvSpPr>
          <p:nvPr>
            <p:ph type="sldNum" sz="quarter" idx="12"/>
          </p:nvPr>
        </p:nvSpPr>
        <p:spPr/>
        <p:txBody>
          <a:bodyPr/>
          <a:lstStyle/>
          <a:p>
            <a:fld id="{13AB05CA-B2B8-0B46-A3D3-7CDE1DE4FAD6}" type="slidenum">
              <a:rPr lang="ja-JP" altLang="en-US" smtClean="0"/>
              <a:pPr/>
              <a:t>45</a:t>
            </a:fld>
            <a:endParaRPr lang="ja-JP" altLang="en-US" dirty="0"/>
          </a:p>
        </p:txBody>
      </p:sp>
      <p:pic>
        <p:nvPicPr>
          <p:cNvPr id="4" name="図 3">
            <a:extLst>
              <a:ext uri="{FF2B5EF4-FFF2-40B4-BE49-F238E27FC236}">
                <a16:creationId xmlns:a16="http://schemas.microsoft.com/office/drawing/2014/main" id="{4A23E2FC-6A06-471C-87C3-2B0F6F8AFE02}"/>
              </a:ext>
            </a:extLst>
          </p:cNvPr>
          <p:cNvPicPr>
            <a:picLocks noChangeAspect="1"/>
          </p:cNvPicPr>
          <p:nvPr/>
        </p:nvPicPr>
        <p:blipFill>
          <a:blip r:embed="rId2"/>
          <a:stretch>
            <a:fillRect/>
          </a:stretch>
        </p:blipFill>
        <p:spPr>
          <a:xfrm>
            <a:off x="104344" y="729203"/>
            <a:ext cx="2989063" cy="596966"/>
          </a:xfrm>
          <a:prstGeom prst="rect">
            <a:avLst/>
          </a:prstGeom>
        </p:spPr>
      </p:pic>
      <p:pic>
        <p:nvPicPr>
          <p:cNvPr id="5" name="図 4">
            <a:extLst>
              <a:ext uri="{FF2B5EF4-FFF2-40B4-BE49-F238E27FC236}">
                <a16:creationId xmlns:a16="http://schemas.microsoft.com/office/drawing/2014/main" id="{32C94FBC-C084-411A-BF9B-87283AB2B52E}"/>
              </a:ext>
            </a:extLst>
          </p:cNvPr>
          <p:cNvPicPr>
            <a:picLocks noChangeAspect="1"/>
          </p:cNvPicPr>
          <p:nvPr/>
        </p:nvPicPr>
        <p:blipFill>
          <a:blip r:embed="rId3"/>
          <a:stretch>
            <a:fillRect/>
          </a:stretch>
        </p:blipFill>
        <p:spPr>
          <a:xfrm>
            <a:off x="3255132" y="729203"/>
            <a:ext cx="3992473" cy="596966"/>
          </a:xfrm>
          <a:prstGeom prst="rect">
            <a:avLst/>
          </a:prstGeom>
        </p:spPr>
      </p:pic>
      <p:pic>
        <p:nvPicPr>
          <p:cNvPr id="6" name="図 5">
            <a:extLst>
              <a:ext uri="{FF2B5EF4-FFF2-40B4-BE49-F238E27FC236}">
                <a16:creationId xmlns:a16="http://schemas.microsoft.com/office/drawing/2014/main" id="{3B0B0D5B-8A22-482A-AE38-2BC0FE2755EC}"/>
              </a:ext>
            </a:extLst>
          </p:cNvPr>
          <p:cNvPicPr>
            <a:picLocks noChangeAspect="1"/>
          </p:cNvPicPr>
          <p:nvPr/>
        </p:nvPicPr>
        <p:blipFill>
          <a:blip r:embed="rId4"/>
          <a:stretch>
            <a:fillRect/>
          </a:stretch>
        </p:blipFill>
        <p:spPr>
          <a:xfrm>
            <a:off x="4636739" y="3708140"/>
            <a:ext cx="5347289" cy="736681"/>
          </a:xfrm>
          <a:prstGeom prst="rect">
            <a:avLst/>
          </a:prstGeom>
        </p:spPr>
      </p:pic>
      <p:pic>
        <p:nvPicPr>
          <p:cNvPr id="7" name="図 6">
            <a:extLst>
              <a:ext uri="{FF2B5EF4-FFF2-40B4-BE49-F238E27FC236}">
                <a16:creationId xmlns:a16="http://schemas.microsoft.com/office/drawing/2014/main" id="{11EC85A2-0BF6-4D55-A860-68114FB8A692}"/>
              </a:ext>
            </a:extLst>
          </p:cNvPr>
          <p:cNvPicPr>
            <a:picLocks noChangeAspect="1"/>
          </p:cNvPicPr>
          <p:nvPr/>
        </p:nvPicPr>
        <p:blipFill>
          <a:blip r:embed="rId5"/>
          <a:stretch>
            <a:fillRect/>
          </a:stretch>
        </p:blipFill>
        <p:spPr>
          <a:xfrm>
            <a:off x="112812" y="1634510"/>
            <a:ext cx="2980595" cy="1257439"/>
          </a:xfrm>
          <a:prstGeom prst="rect">
            <a:avLst/>
          </a:prstGeom>
        </p:spPr>
      </p:pic>
      <p:pic>
        <p:nvPicPr>
          <p:cNvPr id="8" name="図 7">
            <a:extLst>
              <a:ext uri="{FF2B5EF4-FFF2-40B4-BE49-F238E27FC236}">
                <a16:creationId xmlns:a16="http://schemas.microsoft.com/office/drawing/2014/main" id="{14F51E15-0E92-4B9A-B214-85E8276368F5}"/>
              </a:ext>
            </a:extLst>
          </p:cNvPr>
          <p:cNvPicPr>
            <a:picLocks noChangeAspect="1"/>
          </p:cNvPicPr>
          <p:nvPr/>
        </p:nvPicPr>
        <p:blipFill>
          <a:blip r:embed="rId6"/>
          <a:stretch>
            <a:fillRect/>
          </a:stretch>
        </p:blipFill>
        <p:spPr>
          <a:xfrm>
            <a:off x="3301703" y="1634510"/>
            <a:ext cx="3945902" cy="1473362"/>
          </a:xfrm>
          <a:prstGeom prst="rect">
            <a:avLst/>
          </a:prstGeom>
        </p:spPr>
      </p:pic>
      <p:pic>
        <p:nvPicPr>
          <p:cNvPr id="9" name="図 8">
            <a:extLst>
              <a:ext uri="{FF2B5EF4-FFF2-40B4-BE49-F238E27FC236}">
                <a16:creationId xmlns:a16="http://schemas.microsoft.com/office/drawing/2014/main" id="{591D917D-622D-49D9-A472-24914AA7B834}"/>
              </a:ext>
            </a:extLst>
          </p:cNvPr>
          <p:cNvPicPr>
            <a:picLocks noChangeAspect="1"/>
          </p:cNvPicPr>
          <p:nvPr/>
        </p:nvPicPr>
        <p:blipFill>
          <a:blip r:embed="rId7"/>
          <a:stretch>
            <a:fillRect/>
          </a:stretch>
        </p:blipFill>
        <p:spPr>
          <a:xfrm>
            <a:off x="4636739" y="4803143"/>
            <a:ext cx="5368458" cy="1816300"/>
          </a:xfrm>
          <a:prstGeom prst="rect">
            <a:avLst/>
          </a:prstGeom>
        </p:spPr>
      </p:pic>
    </p:spTree>
    <p:extLst>
      <p:ext uri="{BB962C8B-B14F-4D97-AF65-F5344CB8AC3E}">
        <p14:creationId xmlns:p14="http://schemas.microsoft.com/office/powerpoint/2010/main" val="995097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2EB28F5-20B4-4513-AAEA-E34D4DEB0C97}"/>
              </a:ext>
            </a:extLst>
          </p:cNvPr>
          <p:cNvPicPr>
            <a:picLocks noChangeAspect="1"/>
          </p:cNvPicPr>
          <p:nvPr/>
        </p:nvPicPr>
        <p:blipFill>
          <a:blip r:embed="rId2"/>
          <a:stretch>
            <a:fillRect/>
          </a:stretch>
        </p:blipFill>
        <p:spPr>
          <a:xfrm>
            <a:off x="932138" y="1444769"/>
            <a:ext cx="5059391" cy="3776550"/>
          </a:xfrm>
          <a:prstGeom prst="rect">
            <a:avLst/>
          </a:prstGeom>
        </p:spPr>
      </p:pic>
      <p:sp>
        <p:nvSpPr>
          <p:cNvPr id="5" name="テキスト ボックス 4">
            <a:extLst>
              <a:ext uri="{FF2B5EF4-FFF2-40B4-BE49-F238E27FC236}">
                <a16:creationId xmlns:a16="http://schemas.microsoft.com/office/drawing/2014/main" id="{31D2D2B2-8941-4DFD-9899-7AC5BF749C7C}"/>
              </a:ext>
            </a:extLst>
          </p:cNvPr>
          <p:cNvSpPr txBox="1"/>
          <p:nvPr/>
        </p:nvSpPr>
        <p:spPr>
          <a:xfrm>
            <a:off x="555171" y="2196720"/>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F1E77B06-14AB-46F5-8948-A26405F730EB}"/>
              </a:ext>
            </a:extLst>
          </p:cNvPr>
          <p:cNvSpPr txBox="1"/>
          <p:nvPr/>
        </p:nvSpPr>
        <p:spPr>
          <a:xfrm>
            <a:off x="5952998" y="2715645"/>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A772DF14-FFDA-4CB1-B485-E06F62725187}"/>
              </a:ext>
            </a:extLst>
          </p:cNvPr>
          <p:cNvSpPr txBox="1"/>
          <p:nvPr/>
        </p:nvSpPr>
        <p:spPr>
          <a:xfrm>
            <a:off x="4157796" y="1883295"/>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43F289AA-50FE-47F3-9E68-9F552D9796E3}"/>
              </a:ext>
            </a:extLst>
          </p:cNvPr>
          <p:cNvSpPr txBox="1"/>
          <p:nvPr/>
        </p:nvSpPr>
        <p:spPr>
          <a:xfrm>
            <a:off x="5576031" y="4153073"/>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1E7499C7-C25F-49AF-950F-6D0F34FFF882}"/>
              </a:ext>
            </a:extLst>
          </p:cNvPr>
          <p:cNvSpPr txBox="1"/>
          <p:nvPr/>
        </p:nvSpPr>
        <p:spPr>
          <a:xfrm>
            <a:off x="5914524" y="3282037"/>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EC8324B5-B097-4E49-9048-9A4650275D88}"/>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3" name="正方形/長方形 2">
            <a:extLst>
              <a:ext uri="{FF2B5EF4-FFF2-40B4-BE49-F238E27FC236}">
                <a16:creationId xmlns:a16="http://schemas.microsoft.com/office/drawing/2014/main" id="{06CAB95B-FA44-4157-8133-CABCAC9B6CA6}"/>
              </a:ext>
            </a:extLst>
          </p:cNvPr>
          <p:cNvSpPr/>
          <p:nvPr/>
        </p:nvSpPr>
        <p:spPr>
          <a:xfrm>
            <a:off x="204272" y="5723023"/>
            <a:ext cx="8931564" cy="369332"/>
          </a:xfrm>
          <a:prstGeom prst="rect">
            <a:avLst/>
          </a:prstGeom>
        </p:spPr>
        <p:txBody>
          <a:bodyPr wrap="square">
            <a:spAutoFit/>
          </a:bodyPr>
          <a:lstStyle/>
          <a:p>
            <a:r>
              <a:rPr lang="ja-JP" altLang="en-US" dirty="0"/>
              <a:t>図</a:t>
            </a:r>
            <a:r>
              <a:rPr lang="en-US" altLang="ja-JP" dirty="0"/>
              <a:t>5.16  </a:t>
            </a:r>
            <a:r>
              <a:rPr lang="ja-JP" altLang="en-US" dirty="0"/>
              <a:t>超音波センサーによりステータスライトを点灯させるプログラム</a:t>
            </a:r>
          </a:p>
        </p:txBody>
      </p:sp>
      <p:cxnSp>
        <p:nvCxnSpPr>
          <p:cNvPr id="11" name="直線矢印コネクタ 10">
            <a:extLst>
              <a:ext uri="{FF2B5EF4-FFF2-40B4-BE49-F238E27FC236}">
                <a16:creationId xmlns:a16="http://schemas.microsoft.com/office/drawing/2014/main" id="{38CFC6D6-A4AF-4456-BBCF-CB994F2A0213}"/>
              </a:ext>
            </a:extLst>
          </p:cNvPr>
          <p:cNvCxnSpPr/>
          <p:nvPr/>
        </p:nvCxnSpPr>
        <p:spPr>
          <a:xfrm flipH="1">
            <a:off x="3780064" y="2252627"/>
            <a:ext cx="377732" cy="46301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テキスト ボックス 11">
            <a:extLst>
              <a:ext uri="{FF2B5EF4-FFF2-40B4-BE49-F238E27FC236}">
                <a16:creationId xmlns:a16="http://schemas.microsoft.com/office/drawing/2014/main" id="{F2E8C483-BDE1-49AA-B90C-348B19C7B6C6}"/>
              </a:ext>
            </a:extLst>
          </p:cNvPr>
          <p:cNvSpPr txBox="1"/>
          <p:nvPr/>
        </p:nvSpPr>
        <p:spPr>
          <a:xfrm>
            <a:off x="6906315" y="1625930"/>
            <a:ext cx="5046336" cy="3693319"/>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ポート</a:t>
            </a:r>
            <a:r>
              <a:rPr kumimoji="1" lang="en-US" altLang="ja-JP" dirty="0"/>
              <a:t>4</a:t>
            </a:r>
            <a:r>
              <a:rPr kumimoji="1" lang="ja-JP" altLang="en-US" dirty="0"/>
              <a:t>に接続された超音波センサ</a:t>
            </a:r>
            <a:r>
              <a:rPr lang="ja-JP" altLang="en-US" dirty="0"/>
              <a:t>の距</a:t>
            </a:r>
            <a:endParaRPr lang="en-US" altLang="ja-JP" dirty="0"/>
          </a:p>
          <a:p>
            <a:r>
              <a:rPr lang="ja-JP" altLang="en-US" dirty="0"/>
              <a:t>　　離の値</a:t>
            </a:r>
            <a:r>
              <a:rPr kumimoji="1" lang="ja-JP" altLang="en-US" dirty="0"/>
              <a:t>が</a:t>
            </a:r>
            <a:r>
              <a:rPr kumimoji="1" lang="en-US" altLang="ja-JP" dirty="0"/>
              <a:t>50cm</a:t>
            </a:r>
            <a:r>
              <a:rPr kumimoji="1" lang="ja-JP" altLang="en-US" dirty="0"/>
              <a:t>より小さいかどうかを調</a:t>
            </a:r>
            <a:endParaRPr kumimoji="1" lang="en-US" altLang="ja-JP" dirty="0"/>
          </a:p>
          <a:p>
            <a:r>
              <a:rPr lang="ja-JP" altLang="en-US" dirty="0"/>
              <a:t>　　</a:t>
            </a:r>
            <a:r>
              <a:rPr kumimoji="1" lang="ja-JP" altLang="en-US" dirty="0"/>
              <a:t>べる</a:t>
            </a:r>
            <a:endParaRPr kumimoji="1" lang="en-US" altLang="ja-JP" dirty="0"/>
          </a:p>
          <a:p>
            <a:endParaRPr kumimoji="1" lang="en-US" altLang="ja-JP" dirty="0"/>
          </a:p>
          <a:p>
            <a:r>
              <a:rPr lang="ja-JP" altLang="en-US" dirty="0"/>
              <a:t>④　</a:t>
            </a:r>
            <a:r>
              <a:rPr lang="en-US" altLang="ja-JP" dirty="0"/>
              <a:t>50</a:t>
            </a:r>
            <a:r>
              <a:rPr lang="ja-JP" altLang="en-US" dirty="0"/>
              <a:t>㎝より小さいとき，ステータスライト</a:t>
            </a:r>
            <a:endParaRPr lang="en-US" altLang="ja-JP" dirty="0"/>
          </a:p>
          <a:p>
            <a:r>
              <a:rPr lang="ja-JP" altLang="en-US" dirty="0"/>
              <a:t>　　をオレンジ色</a:t>
            </a:r>
            <a:r>
              <a:rPr kumimoji="1" lang="ja-JP" altLang="en-US" dirty="0"/>
              <a:t>で光らせる．</a:t>
            </a:r>
            <a:endParaRPr kumimoji="1" lang="en-US" altLang="ja-JP" dirty="0"/>
          </a:p>
          <a:p>
            <a:endParaRPr kumimoji="1" lang="en-US" altLang="ja-JP" dirty="0"/>
          </a:p>
          <a:p>
            <a:r>
              <a:rPr lang="ja-JP" altLang="en-US" dirty="0"/>
              <a:t>⑤　そうでないとき，ステータスライトを緑色</a:t>
            </a:r>
            <a:endParaRPr lang="en-US" altLang="ja-JP" dirty="0"/>
          </a:p>
          <a:p>
            <a:r>
              <a:rPr kumimoji="1" lang="ja-JP" altLang="en-US" dirty="0"/>
              <a:t>　　で光らせる．</a:t>
            </a:r>
          </a:p>
        </p:txBody>
      </p:sp>
    </p:spTree>
    <p:extLst>
      <p:ext uri="{BB962C8B-B14F-4D97-AF65-F5344CB8AC3E}">
        <p14:creationId xmlns:p14="http://schemas.microsoft.com/office/powerpoint/2010/main" val="3866547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661AFE67-D953-4F85-82A2-D1C7BFF92E03}"/>
              </a:ext>
            </a:extLst>
          </p:cNvPr>
          <p:cNvPicPr>
            <a:picLocks noChangeAspect="1"/>
          </p:cNvPicPr>
          <p:nvPr/>
        </p:nvPicPr>
        <p:blipFill>
          <a:blip r:embed="rId2"/>
          <a:stretch>
            <a:fillRect/>
          </a:stretch>
        </p:blipFill>
        <p:spPr>
          <a:xfrm>
            <a:off x="565718" y="1499858"/>
            <a:ext cx="5584382" cy="3776550"/>
          </a:xfrm>
          <a:prstGeom prst="rect">
            <a:avLst/>
          </a:prstGeom>
        </p:spPr>
      </p:pic>
    </p:spTree>
    <p:extLst>
      <p:ext uri="{BB962C8B-B14F-4D97-AF65-F5344CB8AC3E}">
        <p14:creationId xmlns:p14="http://schemas.microsoft.com/office/powerpoint/2010/main" val="1092712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48</a:t>
            </a:fld>
            <a:endParaRPr lang="ja-JP" altLang="en-US" dirty="0"/>
          </a:p>
        </p:txBody>
      </p:sp>
      <p:pic>
        <p:nvPicPr>
          <p:cNvPr id="6" name="図 5">
            <a:extLst>
              <a:ext uri="{FF2B5EF4-FFF2-40B4-BE49-F238E27FC236}">
                <a16:creationId xmlns:a16="http://schemas.microsoft.com/office/drawing/2014/main" id="{CDBDB29C-8C24-4B50-91AD-D5256EC57EA0}"/>
              </a:ext>
            </a:extLst>
          </p:cNvPr>
          <p:cNvPicPr>
            <a:picLocks noChangeAspect="1"/>
          </p:cNvPicPr>
          <p:nvPr/>
        </p:nvPicPr>
        <p:blipFill>
          <a:blip r:embed="rId2"/>
          <a:stretch>
            <a:fillRect/>
          </a:stretch>
        </p:blipFill>
        <p:spPr>
          <a:xfrm>
            <a:off x="1033068" y="1115416"/>
            <a:ext cx="10641338" cy="4414184"/>
          </a:xfrm>
          <a:prstGeom prst="rect">
            <a:avLst/>
          </a:prstGeom>
        </p:spPr>
      </p:pic>
    </p:spTree>
    <p:extLst>
      <p:ext uri="{BB962C8B-B14F-4D97-AF65-F5344CB8AC3E}">
        <p14:creationId xmlns:p14="http://schemas.microsoft.com/office/powerpoint/2010/main" val="30311133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49</a:t>
            </a:fld>
            <a:endParaRPr lang="ja-JP" altLang="en-US" dirty="0"/>
          </a:p>
        </p:txBody>
      </p:sp>
      <p:pic>
        <p:nvPicPr>
          <p:cNvPr id="4" name="図 3">
            <a:extLst>
              <a:ext uri="{FF2B5EF4-FFF2-40B4-BE49-F238E27FC236}">
                <a16:creationId xmlns:a16="http://schemas.microsoft.com/office/drawing/2014/main" id="{713659A3-2A77-4B66-9EC9-A1160955322A}"/>
              </a:ext>
            </a:extLst>
          </p:cNvPr>
          <p:cNvPicPr>
            <a:picLocks noChangeAspect="1"/>
          </p:cNvPicPr>
          <p:nvPr/>
        </p:nvPicPr>
        <p:blipFill>
          <a:blip r:embed="rId2"/>
          <a:stretch>
            <a:fillRect/>
          </a:stretch>
        </p:blipFill>
        <p:spPr>
          <a:xfrm>
            <a:off x="1249484" y="1501484"/>
            <a:ext cx="10230405" cy="4908730"/>
          </a:xfrm>
          <a:prstGeom prst="rect">
            <a:avLst/>
          </a:prstGeom>
        </p:spPr>
      </p:pic>
      <p:sp>
        <p:nvSpPr>
          <p:cNvPr id="5" name="正方形/長方形 4">
            <a:extLst>
              <a:ext uri="{FF2B5EF4-FFF2-40B4-BE49-F238E27FC236}">
                <a16:creationId xmlns:a16="http://schemas.microsoft.com/office/drawing/2014/main" id="{B167BEF8-F515-4A8B-AD5E-A48C1DC75BC0}"/>
              </a:ext>
            </a:extLst>
          </p:cNvPr>
          <p:cNvSpPr/>
          <p:nvPr/>
        </p:nvSpPr>
        <p:spPr>
          <a:xfrm>
            <a:off x="1461344" y="729203"/>
            <a:ext cx="9806687"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5.7 </a:t>
            </a:r>
            <a:r>
              <a:rPr lang="ja-JP" altLang="en-US" dirty="0"/>
              <a:t>超音波センサーによりステータスライトを点灯させる </a:t>
            </a:r>
            <a:r>
              <a:rPr lang="en-US" altLang="ja-JP" dirty="0"/>
              <a:t>Python </a:t>
            </a:r>
            <a:r>
              <a:rPr lang="ja-JP" altLang="en-US" dirty="0"/>
              <a:t>プログラム</a:t>
            </a:r>
          </a:p>
        </p:txBody>
      </p:sp>
    </p:spTree>
    <p:extLst>
      <p:ext uri="{BB962C8B-B14F-4D97-AF65-F5344CB8AC3E}">
        <p14:creationId xmlns:p14="http://schemas.microsoft.com/office/powerpoint/2010/main" val="43996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D1A3A5F-8101-44A1-A7AB-20CBF95212F7}"/>
              </a:ext>
            </a:extLst>
          </p:cNvPr>
          <p:cNvPicPr>
            <a:picLocks noChangeAspect="1"/>
          </p:cNvPicPr>
          <p:nvPr/>
        </p:nvPicPr>
        <p:blipFill>
          <a:blip r:embed="rId2"/>
          <a:stretch>
            <a:fillRect/>
          </a:stretch>
        </p:blipFill>
        <p:spPr>
          <a:xfrm>
            <a:off x="1019852" y="1177597"/>
            <a:ext cx="5607326" cy="4248554"/>
          </a:xfrm>
          <a:prstGeom prst="rect">
            <a:avLst/>
          </a:prstGeom>
        </p:spPr>
      </p:pic>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5</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r>
              <a:rPr lang="en-US" altLang="ja-JP" dirty="0"/>
              <a:t>EV3-Classroom</a:t>
            </a:r>
            <a:r>
              <a:rPr lang="ja-JP" altLang="en-US" dirty="0"/>
              <a:t>のプログラム</a:t>
            </a:r>
          </a:p>
        </p:txBody>
      </p:sp>
      <p:sp>
        <p:nvSpPr>
          <p:cNvPr id="9" name="テキスト ボックス 8">
            <a:extLst>
              <a:ext uri="{FF2B5EF4-FFF2-40B4-BE49-F238E27FC236}">
                <a16:creationId xmlns:a16="http://schemas.microsoft.com/office/drawing/2014/main" id="{20B67722-92EF-4F9F-BC8F-527311AC42E9}"/>
              </a:ext>
            </a:extLst>
          </p:cNvPr>
          <p:cNvSpPr txBox="1"/>
          <p:nvPr/>
        </p:nvSpPr>
        <p:spPr>
          <a:xfrm>
            <a:off x="691234" y="2067238"/>
            <a:ext cx="415498" cy="369332"/>
          </a:xfrm>
          <a:prstGeom prst="rect">
            <a:avLst/>
          </a:prstGeom>
          <a:noFill/>
        </p:spPr>
        <p:txBody>
          <a:bodyPr wrap="none" rtlCol="0">
            <a:spAutoFit/>
          </a:bodyPr>
          <a:lstStyle/>
          <a:p>
            <a:r>
              <a:rPr kumimoji="1" lang="ja-JP" altLang="en-US" dirty="0"/>
              <a:t>①</a:t>
            </a:r>
          </a:p>
        </p:txBody>
      </p:sp>
      <p:sp>
        <p:nvSpPr>
          <p:cNvPr id="10" name="テキスト ボックス 9">
            <a:extLst>
              <a:ext uri="{FF2B5EF4-FFF2-40B4-BE49-F238E27FC236}">
                <a16:creationId xmlns:a16="http://schemas.microsoft.com/office/drawing/2014/main" id="{F9585DF1-D431-41FC-9198-DC7CA73AFA8B}"/>
              </a:ext>
            </a:extLst>
          </p:cNvPr>
          <p:cNvSpPr txBox="1"/>
          <p:nvPr/>
        </p:nvSpPr>
        <p:spPr>
          <a:xfrm>
            <a:off x="5062854" y="2620691"/>
            <a:ext cx="415498" cy="369332"/>
          </a:xfrm>
          <a:prstGeom prst="rect">
            <a:avLst/>
          </a:prstGeom>
          <a:noFill/>
        </p:spPr>
        <p:txBody>
          <a:bodyPr wrap="none" rtlCol="0">
            <a:spAutoFit/>
          </a:bodyPr>
          <a:lstStyle/>
          <a:p>
            <a:r>
              <a:rPr kumimoji="1" lang="ja-JP" altLang="en-US" dirty="0"/>
              <a:t>②</a:t>
            </a:r>
          </a:p>
        </p:txBody>
      </p:sp>
      <p:sp>
        <p:nvSpPr>
          <p:cNvPr id="11" name="テキスト ボックス 10">
            <a:extLst>
              <a:ext uri="{FF2B5EF4-FFF2-40B4-BE49-F238E27FC236}">
                <a16:creationId xmlns:a16="http://schemas.microsoft.com/office/drawing/2014/main" id="{FFC8C516-20C8-4ED7-847E-7FE016A4D82D}"/>
              </a:ext>
            </a:extLst>
          </p:cNvPr>
          <p:cNvSpPr txBox="1"/>
          <p:nvPr/>
        </p:nvSpPr>
        <p:spPr>
          <a:xfrm>
            <a:off x="4244157" y="1943543"/>
            <a:ext cx="415498" cy="369332"/>
          </a:xfrm>
          <a:prstGeom prst="rect">
            <a:avLst/>
          </a:prstGeom>
          <a:noFill/>
        </p:spPr>
        <p:txBody>
          <a:bodyPr wrap="none" rtlCol="0">
            <a:spAutoFit/>
          </a:bodyPr>
          <a:lstStyle/>
          <a:p>
            <a:r>
              <a:rPr kumimoji="1" lang="ja-JP" altLang="en-US" dirty="0"/>
              <a:t>③</a:t>
            </a:r>
          </a:p>
        </p:txBody>
      </p:sp>
      <p:sp>
        <p:nvSpPr>
          <p:cNvPr id="12" name="テキスト ボックス 11">
            <a:extLst>
              <a:ext uri="{FF2B5EF4-FFF2-40B4-BE49-F238E27FC236}">
                <a16:creationId xmlns:a16="http://schemas.microsoft.com/office/drawing/2014/main" id="{908EA923-D684-4537-BA60-3F146CB5F90B}"/>
              </a:ext>
            </a:extLst>
          </p:cNvPr>
          <p:cNvSpPr txBox="1"/>
          <p:nvPr/>
        </p:nvSpPr>
        <p:spPr>
          <a:xfrm>
            <a:off x="6665517" y="3247852"/>
            <a:ext cx="415498" cy="369332"/>
          </a:xfrm>
          <a:prstGeom prst="rect">
            <a:avLst/>
          </a:prstGeom>
          <a:noFill/>
        </p:spPr>
        <p:txBody>
          <a:bodyPr wrap="none" rtlCol="0">
            <a:spAutoFit/>
          </a:bodyPr>
          <a:lstStyle/>
          <a:p>
            <a:r>
              <a:rPr kumimoji="1" lang="ja-JP" altLang="en-US" dirty="0"/>
              <a:t>④</a:t>
            </a:r>
          </a:p>
        </p:txBody>
      </p:sp>
      <p:sp>
        <p:nvSpPr>
          <p:cNvPr id="13" name="テキスト ボックス 12">
            <a:extLst>
              <a:ext uri="{FF2B5EF4-FFF2-40B4-BE49-F238E27FC236}">
                <a16:creationId xmlns:a16="http://schemas.microsoft.com/office/drawing/2014/main" id="{0007FB3B-AFFE-4BB0-B11B-3B6FE473099E}"/>
              </a:ext>
            </a:extLst>
          </p:cNvPr>
          <p:cNvSpPr txBox="1"/>
          <p:nvPr/>
        </p:nvSpPr>
        <p:spPr>
          <a:xfrm>
            <a:off x="6313212" y="4257879"/>
            <a:ext cx="415498" cy="369332"/>
          </a:xfrm>
          <a:prstGeom prst="rect">
            <a:avLst/>
          </a:prstGeom>
          <a:noFill/>
        </p:spPr>
        <p:txBody>
          <a:bodyPr wrap="none" rtlCol="0">
            <a:spAutoFit/>
          </a:bodyPr>
          <a:lstStyle/>
          <a:p>
            <a:r>
              <a:rPr kumimoji="1" lang="ja-JP" altLang="en-US" dirty="0"/>
              <a:t>⑤</a:t>
            </a:r>
          </a:p>
        </p:txBody>
      </p:sp>
      <p:cxnSp>
        <p:nvCxnSpPr>
          <p:cNvPr id="14" name="直線矢印コネクタ 13">
            <a:extLst>
              <a:ext uri="{FF2B5EF4-FFF2-40B4-BE49-F238E27FC236}">
                <a16:creationId xmlns:a16="http://schemas.microsoft.com/office/drawing/2014/main" id="{9A7FFDAA-6F4F-42C1-940B-ADC9F8F473C0}"/>
              </a:ext>
            </a:extLst>
          </p:cNvPr>
          <p:cNvCxnSpPr>
            <a:cxnSpLocks/>
          </p:cNvCxnSpPr>
          <p:nvPr/>
        </p:nvCxnSpPr>
        <p:spPr>
          <a:xfrm flipV="1">
            <a:off x="4034693" y="2251904"/>
            <a:ext cx="294833" cy="36878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正方形/長方形 15">
            <a:extLst>
              <a:ext uri="{FF2B5EF4-FFF2-40B4-BE49-F238E27FC236}">
                <a16:creationId xmlns:a16="http://schemas.microsoft.com/office/drawing/2014/main" id="{24AD3C42-9BEC-480F-97DC-68C60C9F5E0F}"/>
              </a:ext>
            </a:extLst>
          </p:cNvPr>
          <p:cNvSpPr/>
          <p:nvPr/>
        </p:nvSpPr>
        <p:spPr>
          <a:xfrm>
            <a:off x="479796" y="5885926"/>
            <a:ext cx="7685117" cy="369332"/>
          </a:xfrm>
          <a:prstGeom prst="rect">
            <a:avLst/>
          </a:prstGeom>
        </p:spPr>
        <p:txBody>
          <a:bodyPr wrap="none">
            <a:spAutoFit/>
          </a:bodyPr>
          <a:lstStyle/>
          <a:p>
            <a:r>
              <a:rPr lang="ja-JP" altLang="en-US" dirty="0"/>
              <a:t>図 </a:t>
            </a:r>
            <a:r>
              <a:rPr lang="en-US" altLang="ja-JP" dirty="0"/>
              <a:t>5.3</a:t>
            </a:r>
            <a:r>
              <a:rPr lang="ja-JP" altLang="en-US" dirty="0"/>
              <a:t>　タッチセンサーによりステータスライトを点灯させるプログラム</a:t>
            </a:r>
          </a:p>
        </p:txBody>
      </p:sp>
      <p:sp>
        <p:nvSpPr>
          <p:cNvPr id="3" name="テキスト ボックス 2">
            <a:extLst>
              <a:ext uri="{FF2B5EF4-FFF2-40B4-BE49-F238E27FC236}">
                <a16:creationId xmlns:a16="http://schemas.microsoft.com/office/drawing/2014/main" id="{E3034D0B-1A1B-42F6-BEC0-DB9793748C79}"/>
              </a:ext>
            </a:extLst>
          </p:cNvPr>
          <p:cNvSpPr txBox="1"/>
          <p:nvPr/>
        </p:nvSpPr>
        <p:spPr>
          <a:xfrm>
            <a:off x="7374600" y="1713058"/>
            <a:ext cx="4361078" cy="3416320"/>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ポート</a:t>
            </a:r>
            <a:r>
              <a:rPr kumimoji="1" lang="en-US" altLang="ja-JP" dirty="0"/>
              <a:t>1</a:t>
            </a:r>
            <a:r>
              <a:rPr kumimoji="1" lang="ja-JP" altLang="en-US" dirty="0"/>
              <a:t>に接続されたタッチセンサ</a:t>
            </a:r>
            <a:endParaRPr kumimoji="1" lang="en-US" altLang="ja-JP" dirty="0"/>
          </a:p>
          <a:p>
            <a:r>
              <a:rPr lang="ja-JP" altLang="en-US" dirty="0"/>
              <a:t>　　</a:t>
            </a:r>
            <a:r>
              <a:rPr kumimoji="1" lang="ja-JP" altLang="en-US" dirty="0"/>
              <a:t>が押されたかどうかを調べる</a:t>
            </a:r>
            <a:endParaRPr kumimoji="1" lang="en-US" altLang="ja-JP" dirty="0"/>
          </a:p>
          <a:p>
            <a:endParaRPr kumimoji="1" lang="en-US" altLang="ja-JP" dirty="0"/>
          </a:p>
          <a:p>
            <a:r>
              <a:rPr lang="ja-JP" altLang="en-US" dirty="0"/>
              <a:t>④　押されたとき，ステータスライトを</a:t>
            </a:r>
            <a:endParaRPr lang="en-US" altLang="ja-JP" dirty="0"/>
          </a:p>
          <a:p>
            <a:r>
              <a:rPr lang="ja-JP" altLang="en-US" dirty="0"/>
              <a:t>　　オレンジ色</a:t>
            </a:r>
            <a:r>
              <a:rPr kumimoji="1" lang="ja-JP" altLang="en-US" dirty="0"/>
              <a:t>で光らせる．</a:t>
            </a:r>
            <a:endParaRPr kumimoji="1" lang="en-US" altLang="ja-JP" dirty="0"/>
          </a:p>
          <a:p>
            <a:endParaRPr kumimoji="1" lang="en-US" altLang="ja-JP" dirty="0"/>
          </a:p>
          <a:p>
            <a:r>
              <a:rPr lang="ja-JP" altLang="en-US" dirty="0"/>
              <a:t>⑤　押されてないとき，ステータスライ</a:t>
            </a:r>
            <a:endParaRPr lang="en-US" altLang="ja-JP" dirty="0"/>
          </a:p>
          <a:p>
            <a:r>
              <a:rPr lang="ja-JP" altLang="en-US" dirty="0"/>
              <a:t>　　トを緑色</a:t>
            </a:r>
            <a:r>
              <a:rPr kumimoji="1" lang="ja-JP" altLang="en-US" dirty="0"/>
              <a:t>で光らせる．</a:t>
            </a:r>
          </a:p>
        </p:txBody>
      </p:sp>
    </p:spTree>
    <p:extLst>
      <p:ext uri="{BB962C8B-B14F-4D97-AF65-F5344CB8AC3E}">
        <p14:creationId xmlns:p14="http://schemas.microsoft.com/office/powerpoint/2010/main" val="2534326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224726" y="2212791"/>
            <a:ext cx="7474367" cy="1562751"/>
          </a:xfrm>
          <a:prstGeom prst="rect">
            <a:avLst/>
          </a:prstGeom>
        </p:spPr>
      </p:pic>
      <p:sp>
        <p:nvSpPr>
          <p:cNvPr id="4" name="テキスト ボックス 3"/>
          <p:cNvSpPr txBox="1"/>
          <p:nvPr/>
        </p:nvSpPr>
        <p:spPr>
          <a:xfrm>
            <a:off x="3342041" y="1797490"/>
            <a:ext cx="492443" cy="461665"/>
          </a:xfrm>
          <a:prstGeom prst="rect">
            <a:avLst/>
          </a:prstGeom>
          <a:noFill/>
        </p:spPr>
        <p:txBody>
          <a:bodyPr wrap="none" rtlCol="0">
            <a:spAutoFit/>
          </a:bodyPr>
          <a:lstStyle/>
          <a:p>
            <a:r>
              <a:rPr kumimoji="1" lang="ja-JP" altLang="en-US" sz="2400" dirty="0"/>
              <a:t>①</a:t>
            </a:r>
          </a:p>
        </p:txBody>
      </p:sp>
      <p:sp>
        <p:nvSpPr>
          <p:cNvPr id="5" name="テキスト ボックス 4"/>
          <p:cNvSpPr txBox="1"/>
          <p:nvPr/>
        </p:nvSpPr>
        <p:spPr>
          <a:xfrm>
            <a:off x="5354563" y="1797490"/>
            <a:ext cx="492443" cy="461665"/>
          </a:xfrm>
          <a:prstGeom prst="rect">
            <a:avLst/>
          </a:prstGeom>
          <a:noFill/>
        </p:spPr>
        <p:txBody>
          <a:bodyPr wrap="none" rtlCol="0">
            <a:spAutoFit/>
          </a:bodyPr>
          <a:lstStyle/>
          <a:p>
            <a:r>
              <a:rPr kumimoji="1" lang="ja-JP" altLang="en-US" sz="2400" dirty="0"/>
              <a:t>②</a:t>
            </a:r>
          </a:p>
        </p:txBody>
      </p:sp>
      <p:sp>
        <p:nvSpPr>
          <p:cNvPr id="6" name="テキスト ボックス 5"/>
          <p:cNvSpPr txBox="1"/>
          <p:nvPr/>
        </p:nvSpPr>
        <p:spPr>
          <a:xfrm>
            <a:off x="7900232" y="1797490"/>
            <a:ext cx="492443" cy="461665"/>
          </a:xfrm>
          <a:prstGeom prst="rect">
            <a:avLst/>
          </a:prstGeom>
          <a:noFill/>
        </p:spPr>
        <p:txBody>
          <a:bodyPr wrap="none" rtlCol="0">
            <a:spAutoFit/>
          </a:bodyPr>
          <a:lstStyle/>
          <a:p>
            <a:r>
              <a:rPr kumimoji="1" lang="ja-JP" altLang="en-US" sz="2400" dirty="0"/>
              <a:t>③</a:t>
            </a:r>
          </a:p>
        </p:txBody>
      </p:sp>
      <p:cxnSp>
        <p:nvCxnSpPr>
          <p:cNvPr id="7" name="直線矢印コネクタ 6"/>
          <p:cNvCxnSpPr/>
          <p:nvPr/>
        </p:nvCxnSpPr>
        <p:spPr>
          <a:xfrm flipH="1">
            <a:off x="5467546" y="3500309"/>
            <a:ext cx="375717" cy="84188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444018" y="4360121"/>
            <a:ext cx="1694695" cy="400110"/>
          </a:xfrm>
          <a:prstGeom prst="rect">
            <a:avLst/>
          </a:prstGeom>
          <a:noFill/>
        </p:spPr>
        <p:txBody>
          <a:bodyPr wrap="none" rtlCol="0">
            <a:spAutoFit/>
          </a:bodyPr>
          <a:lstStyle/>
          <a:p>
            <a:r>
              <a:rPr lang="ja-JP" altLang="en-US" sz="2000" dirty="0"/>
              <a:t>「変化 ，距離」</a:t>
            </a:r>
            <a:endParaRPr kumimoji="1" lang="ja-JP" altLang="en-US" sz="2000" dirty="0"/>
          </a:p>
        </p:txBody>
      </p:sp>
      <p:sp>
        <p:nvSpPr>
          <p:cNvPr id="9" name="テキスト ボックス 8"/>
          <p:cNvSpPr txBox="1"/>
          <p:nvPr/>
        </p:nvSpPr>
        <p:spPr>
          <a:xfrm>
            <a:off x="6122021" y="4390590"/>
            <a:ext cx="2358338" cy="400110"/>
          </a:xfrm>
          <a:prstGeom prst="rect">
            <a:avLst/>
          </a:prstGeom>
          <a:noFill/>
        </p:spPr>
        <p:txBody>
          <a:bodyPr wrap="none" rtlCol="0">
            <a:spAutoFit/>
          </a:bodyPr>
          <a:lstStyle/>
          <a:p>
            <a:r>
              <a:rPr lang="ja-JP" altLang="en-US" sz="2000" dirty="0"/>
              <a:t>「比較タイプ（未満）」</a:t>
            </a:r>
            <a:endParaRPr kumimoji="1" lang="ja-JP" altLang="en-US" sz="2000" dirty="0"/>
          </a:p>
        </p:txBody>
      </p:sp>
      <p:sp>
        <p:nvSpPr>
          <p:cNvPr id="10" name="テキスト ボックス 9"/>
          <p:cNvSpPr txBox="1"/>
          <p:nvPr/>
        </p:nvSpPr>
        <p:spPr>
          <a:xfrm>
            <a:off x="6662176" y="3960011"/>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1" name="直線矢印コネクタ 10"/>
          <p:cNvCxnSpPr/>
          <p:nvPr/>
        </p:nvCxnSpPr>
        <p:spPr>
          <a:xfrm>
            <a:off x="6423577" y="3445668"/>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963967" y="3445668"/>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タイトル 2">
            <a:extLst>
              <a:ext uri="{FF2B5EF4-FFF2-40B4-BE49-F238E27FC236}">
                <a16:creationId xmlns:a16="http://schemas.microsoft.com/office/drawing/2014/main" id="{8B88202B-8CFA-4F29-8132-05E48607DD35}"/>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13" name="正方形/長方形 12">
            <a:extLst>
              <a:ext uri="{FF2B5EF4-FFF2-40B4-BE49-F238E27FC236}">
                <a16:creationId xmlns:a16="http://schemas.microsoft.com/office/drawing/2014/main" id="{B295C70D-25FA-4701-94CD-3613932A65BB}"/>
              </a:ext>
            </a:extLst>
          </p:cNvPr>
          <p:cNvSpPr/>
          <p:nvPr/>
        </p:nvSpPr>
        <p:spPr>
          <a:xfrm>
            <a:off x="2296674" y="5417187"/>
            <a:ext cx="8362089" cy="369332"/>
          </a:xfrm>
          <a:prstGeom prst="rect">
            <a:avLst/>
          </a:prstGeom>
        </p:spPr>
        <p:txBody>
          <a:bodyPr wrap="square">
            <a:spAutoFit/>
          </a:bodyPr>
          <a:lstStyle/>
          <a:p>
            <a:r>
              <a:rPr lang="ja-JP" altLang="en-US" dirty="0"/>
              <a:t>図</a:t>
            </a:r>
            <a:r>
              <a:rPr lang="en-US" altLang="ja-JP" dirty="0"/>
              <a:t>5.18</a:t>
            </a:r>
            <a:r>
              <a:rPr lang="ja-JP" altLang="en-US" dirty="0"/>
              <a:t>　前進するロボットを超音波センサーにより停止するプログラム</a:t>
            </a:r>
          </a:p>
        </p:txBody>
      </p:sp>
    </p:spTree>
    <p:extLst>
      <p:ext uri="{BB962C8B-B14F-4D97-AF65-F5344CB8AC3E}">
        <p14:creationId xmlns:p14="http://schemas.microsoft.com/office/powerpoint/2010/main" val="2678822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633653-DACC-4752-8E57-76D9DE8D7116}"/>
              </a:ext>
            </a:extLst>
          </p:cNvPr>
          <p:cNvSpPr>
            <a:spLocks noGrp="1"/>
          </p:cNvSpPr>
          <p:nvPr>
            <p:ph idx="1"/>
          </p:nvPr>
        </p:nvSpPr>
        <p:spPr>
          <a:xfrm>
            <a:off x="287354" y="823797"/>
            <a:ext cx="11617291" cy="6103475"/>
          </a:xfrm>
        </p:spPr>
        <p:txBody>
          <a:bodyPr>
            <a:normAutofit fontScale="92500" lnSpcReduction="20000"/>
          </a:bodyPr>
          <a:lstStyle/>
          <a:p>
            <a:r>
              <a:rPr lang="ja-JP" altLang="en-US" dirty="0"/>
              <a:t>ブロック ①：ステアリングブロックで，「ポート：</a:t>
            </a:r>
            <a:r>
              <a:rPr lang="en-US" altLang="ja-JP" dirty="0"/>
              <a:t>B,C</a:t>
            </a:r>
            <a:r>
              <a:rPr lang="ja-JP" altLang="en-US" dirty="0"/>
              <a:t>」「モード：オン」「ステアリング：</a:t>
            </a:r>
            <a:r>
              <a:rPr lang="en-US" altLang="ja-JP" dirty="0"/>
              <a:t>0</a:t>
            </a:r>
            <a:r>
              <a:rPr lang="ja-JP" altLang="en-US" dirty="0"/>
              <a:t>」「パワー：</a:t>
            </a:r>
            <a:r>
              <a:rPr lang="en-US" altLang="ja-JP" dirty="0"/>
              <a:t>50</a:t>
            </a:r>
            <a:r>
              <a:rPr lang="ja-JP" altLang="en-US" dirty="0"/>
              <a:t>」を設定します．これによりロボットを前進させます．このとき，モーターは出力ポート </a:t>
            </a:r>
            <a:r>
              <a:rPr lang="en-US" altLang="ja-JP" dirty="0"/>
              <a:t>B </a:t>
            </a:r>
            <a:r>
              <a:rPr lang="ja-JP" altLang="en-US" dirty="0"/>
              <a:t>と </a:t>
            </a:r>
            <a:r>
              <a:rPr lang="en-US" altLang="ja-JP" dirty="0"/>
              <a:t>C </a:t>
            </a:r>
            <a:r>
              <a:rPr lang="ja-JP" altLang="en-US" dirty="0"/>
              <a:t>に接続しておきます．</a:t>
            </a:r>
            <a:endParaRPr lang="en-US" altLang="ja-JP" dirty="0"/>
          </a:p>
          <a:p>
            <a:endParaRPr lang="ja-JP" altLang="en-US" dirty="0"/>
          </a:p>
          <a:p>
            <a:r>
              <a:rPr lang="ja-JP" altLang="en-US" dirty="0"/>
              <a:t>ブロック②：待機ブロックで，「ポート：</a:t>
            </a:r>
            <a:r>
              <a:rPr lang="en-US" altLang="ja-JP" dirty="0"/>
              <a:t>4</a:t>
            </a:r>
            <a:r>
              <a:rPr lang="ja-JP" altLang="en-US" dirty="0"/>
              <a:t>」「モード：超音波センサー・変化・距離」「比較タイプ：＜（未満）」「しきい値：</a:t>
            </a:r>
            <a:r>
              <a:rPr lang="en-US" altLang="ja-JP" dirty="0"/>
              <a:t>50</a:t>
            </a:r>
            <a:r>
              <a:rPr lang="ja-JP" altLang="en-US" dirty="0"/>
              <a:t>」を設定します．これにより入力ポート </a:t>
            </a:r>
            <a:r>
              <a:rPr lang="en-US" altLang="ja-JP" dirty="0"/>
              <a:t>3 </a:t>
            </a:r>
            <a:r>
              <a:rPr lang="ja-JP" altLang="en-US" dirty="0"/>
              <a:t>に接続された超音波センサーで測定された距離が </a:t>
            </a:r>
            <a:r>
              <a:rPr lang="en-US" altLang="ja-JP" dirty="0"/>
              <a:t>50 cm </a:t>
            </a:r>
            <a:r>
              <a:rPr lang="ja-JP" altLang="en-US" dirty="0"/>
              <a:t>未満の間，待機させます．</a:t>
            </a:r>
            <a:endParaRPr lang="en-US" altLang="ja-JP" dirty="0"/>
          </a:p>
          <a:p>
            <a:endParaRPr lang="ja-JP" altLang="en-US" dirty="0"/>
          </a:p>
          <a:p>
            <a:r>
              <a:rPr lang="ja-JP" altLang="en-US" dirty="0"/>
              <a:t>ブロック③：ステアリングブロックで，「ポート：</a:t>
            </a:r>
            <a:r>
              <a:rPr lang="en-US" altLang="ja-JP" dirty="0"/>
              <a:t>B,C</a:t>
            </a:r>
            <a:r>
              <a:rPr lang="ja-JP" altLang="en-US" dirty="0"/>
              <a:t>」「モード：オフ」「ブレーキ方法：真」を設定します．これにより，超音波センサーで測定した距離が </a:t>
            </a:r>
            <a:r>
              <a:rPr lang="en-US" altLang="ja-JP" dirty="0"/>
              <a:t>50 cm </a:t>
            </a:r>
            <a:r>
              <a:rPr lang="ja-JP" altLang="en-US" dirty="0"/>
              <a:t>以上になると，モーターにブレーキをかけてロボットを停止させます．</a:t>
            </a:r>
            <a:endParaRPr kumimoji="1" lang="ja-JP" altLang="en-US" dirty="0"/>
          </a:p>
        </p:txBody>
      </p:sp>
      <p:sp>
        <p:nvSpPr>
          <p:cNvPr id="3" name="スライド番号プレースホルダー 2">
            <a:extLst>
              <a:ext uri="{FF2B5EF4-FFF2-40B4-BE49-F238E27FC236}">
                <a16:creationId xmlns:a16="http://schemas.microsoft.com/office/drawing/2014/main" id="{4A21EEF8-695C-47CA-BCCF-10B30C512785}"/>
              </a:ext>
            </a:extLst>
          </p:cNvPr>
          <p:cNvSpPr>
            <a:spLocks noGrp="1"/>
          </p:cNvSpPr>
          <p:nvPr>
            <p:ph type="sldNum" sz="quarter" idx="12"/>
          </p:nvPr>
        </p:nvSpPr>
        <p:spPr/>
        <p:txBody>
          <a:bodyPr/>
          <a:lstStyle/>
          <a:p>
            <a:fld id="{13AB05CA-B2B8-0B46-A3D3-7CDE1DE4FAD6}" type="slidenum">
              <a:rPr lang="ja-JP" altLang="en-US" smtClean="0"/>
              <a:pPr/>
              <a:t>51</a:t>
            </a:fld>
            <a:endParaRPr lang="ja-JP" altLang="en-US" dirty="0"/>
          </a:p>
        </p:txBody>
      </p:sp>
      <p:sp>
        <p:nvSpPr>
          <p:cNvPr id="4" name="タイトル 3">
            <a:extLst>
              <a:ext uri="{FF2B5EF4-FFF2-40B4-BE49-F238E27FC236}">
                <a16:creationId xmlns:a16="http://schemas.microsoft.com/office/drawing/2014/main" id="{CFEE4E74-EB7F-4706-A31F-92723F41C147}"/>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16540519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C6CD87D-6D08-40C5-A02D-E2CB09F9123D}"/>
              </a:ext>
            </a:extLst>
          </p:cNvPr>
          <p:cNvPicPr>
            <a:picLocks noChangeAspect="1"/>
          </p:cNvPicPr>
          <p:nvPr/>
        </p:nvPicPr>
        <p:blipFill>
          <a:blip r:embed="rId2"/>
          <a:stretch>
            <a:fillRect/>
          </a:stretch>
        </p:blipFill>
        <p:spPr>
          <a:xfrm>
            <a:off x="12308570" y="1902070"/>
            <a:ext cx="5101729" cy="3895096"/>
          </a:xfrm>
          <a:prstGeom prst="rect">
            <a:avLst/>
          </a:prstGeom>
        </p:spPr>
      </p:pic>
      <p:pic>
        <p:nvPicPr>
          <p:cNvPr id="4" name="図 3">
            <a:extLst>
              <a:ext uri="{FF2B5EF4-FFF2-40B4-BE49-F238E27FC236}">
                <a16:creationId xmlns:a16="http://schemas.microsoft.com/office/drawing/2014/main" id="{1AD18773-ECAD-4935-820C-D1936887D432}"/>
              </a:ext>
            </a:extLst>
          </p:cNvPr>
          <p:cNvPicPr>
            <a:picLocks noChangeAspect="1"/>
          </p:cNvPicPr>
          <p:nvPr/>
        </p:nvPicPr>
        <p:blipFill>
          <a:blip r:embed="rId3"/>
          <a:stretch>
            <a:fillRect/>
          </a:stretch>
        </p:blipFill>
        <p:spPr>
          <a:xfrm>
            <a:off x="928233" y="1266842"/>
            <a:ext cx="5135599" cy="4508997"/>
          </a:xfrm>
          <a:prstGeom prst="rect">
            <a:avLst/>
          </a:prstGeom>
        </p:spPr>
      </p:pic>
      <p:sp>
        <p:nvSpPr>
          <p:cNvPr id="6" name="テキスト ボックス 5">
            <a:extLst>
              <a:ext uri="{FF2B5EF4-FFF2-40B4-BE49-F238E27FC236}">
                <a16:creationId xmlns:a16="http://schemas.microsoft.com/office/drawing/2014/main" id="{C7A0537F-F3DB-487D-9E83-23AD297E5347}"/>
              </a:ext>
            </a:extLst>
          </p:cNvPr>
          <p:cNvSpPr txBox="1"/>
          <p:nvPr/>
        </p:nvSpPr>
        <p:spPr>
          <a:xfrm>
            <a:off x="543109" y="2648553"/>
            <a:ext cx="415498" cy="369332"/>
          </a:xfrm>
          <a:prstGeom prst="rect">
            <a:avLst/>
          </a:prstGeom>
          <a:noFill/>
        </p:spPr>
        <p:txBody>
          <a:bodyPr wrap="none" rtlCol="0">
            <a:spAutoFit/>
          </a:bodyPr>
          <a:lstStyle/>
          <a:p>
            <a:r>
              <a:rPr kumimoji="1" lang="ja-JP" altLang="en-US" dirty="0"/>
              <a:t>①</a:t>
            </a:r>
          </a:p>
        </p:txBody>
      </p:sp>
      <p:sp>
        <p:nvSpPr>
          <p:cNvPr id="7" name="テキスト ボックス 6">
            <a:extLst>
              <a:ext uri="{FF2B5EF4-FFF2-40B4-BE49-F238E27FC236}">
                <a16:creationId xmlns:a16="http://schemas.microsoft.com/office/drawing/2014/main" id="{D4FE97E0-46F0-452F-9C49-89BD53EC0D92}"/>
              </a:ext>
            </a:extLst>
          </p:cNvPr>
          <p:cNvSpPr txBox="1"/>
          <p:nvPr/>
        </p:nvSpPr>
        <p:spPr>
          <a:xfrm>
            <a:off x="543109" y="3180219"/>
            <a:ext cx="415498" cy="369332"/>
          </a:xfrm>
          <a:prstGeom prst="rect">
            <a:avLst/>
          </a:prstGeom>
          <a:noFill/>
        </p:spPr>
        <p:txBody>
          <a:bodyPr wrap="none" rtlCol="0">
            <a:spAutoFit/>
          </a:bodyPr>
          <a:lstStyle/>
          <a:p>
            <a:r>
              <a:rPr kumimoji="1" lang="ja-JP" altLang="en-US" dirty="0"/>
              <a:t>②</a:t>
            </a:r>
          </a:p>
        </p:txBody>
      </p:sp>
      <p:sp>
        <p:nvSpPr>
          <p:cNvPr id="8" name="テキスト ボックス 7">
            <a:extLst>
              <a:ext uri="{FF2B5EF4-FFF2-40B4-BE49-F238E27FC236}">
                <a16:creationId xmlns:a16="http://schemas.microsoft.com/office/drawing/2014/main" id="{75802AE4-5B65-4D87-9F95-9A3C12561561}"/>
              </a:ext>
            </a:extLst>
          </p:cNvPr>
          <p:cNvSpPr txBox="1"/>
          <p:nvPr/>
        </p:nvSpPr>
        <p:spPr>
          <a:xfrm>
            <a:off x="543109" y="3732375"/>
            <a:ext cx="415498" cy="369332"/>
          </a:xfrm>
          <a:prstGeom prst="rect">
            <a:avLst/>
          </a:prstGeom>
          <a:noFill/>
        </p:spPr>
        <p:txBody>
          <a:bodyPr wrap="none" rtlCol="0">
            <a:spAutoFit/>
          </a:bodyPr>
          <a:lstStyle/>
          <a:p>
            <a:r>
              <a:rPr kumimoji="1" lang="ja-JP" altLang="en-US" dirty="0"/>
              <a:t>③</a:t>
            </a:r>
          </a:p>
        </p:txBody>
      </p:sp>
      <p:sp>
        <p:nvSpPr>
          <p:cNvPr id="9" name="テキスト ボックス 8">
            <a:extLst>
              <a:ext uri="{FF2B5EF4-FFF2-40B4-BE49-F238E27FC236}">
                <a16:creationId xmlns:a16="http://schemas.microsoft.com/office/drawing/2014/main" id="{F3660779-B0C2-47B4-BFA4-0BD186E8C4B6}"/>
              </a:ext>
            </a:extLst>
          </p:cNvPr>
          <p:cNvSpPr txBox="1"/>
          <p:nvPr/>
        </p:nvSpPr>
        <p:spPr>
          <a:xfrm>
            <a:off x="543109" y="4888242"/>
            <a:ext cx="415498" cy="369332"/>
          </a:xfrm>
          <a:prstGeom prst="rect">
            <a:avLst/>
          </a:prstGeom>
          <a:noFill/>
        </p:spPr>
        <p:txBody>
          <a:bodyPr wrap="none" rtlCol="0">
            <a:spAutoFit/>
          </a:bodyPr>
          <a:lstStyle/>
          <a:p>
            <a:r>
              <a:rPr kumimoji="1" lang="ja-JP" altLang="en-US" dirty="0"/>
              <a:t>⑤</a:t>
            </a:r>
          </a:p>
        </p:txBody>
      </p:sp>
      <p:sp>
        <p:nvSpPr>
          <p:cNvPr id="10" name="テキスト ボックス 9">
            <a:extLst>
              <a:ext uri="{FF2B5EF4-FFF2-40B4-BE49-F238E27FC236}">
                <a16:creationId xmlns:a16="http://schemas.microsoft.com/office/drawing/2014/main" id="{2057D8B2-DCDA-4229-8488-25B6322680AE}"/>
              </a:ext>
            </a:extLst>
          </p:cNvPr>
          <p:cNvSpPr txBox="1"/>
          <p:nvPr/>
        </p:nvSpPr>
        <p:spPr>
          <a:xfrm>
            <a:off x="543109" y="4252265"/>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0A3DD12E-B6A9-4D06-B1DA-D622E49387CB}"/>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11" name="正方形/長方形 10">
            <a:extLst>
              <a:ext uri="{FF2B5EF4-FFF2-40B4-BE49-F238E27FC236}">
                <a16:creationId xmlns:a16="http://schemas.microsoft.com/office/drawing/2014/main" id="{0D2C8F83-DA41-464A-BED3-A063D09F8343}"/>
              </a:ext>
            </a:extLst>
          </p:cNvPr>
          <p:cNvSpPr/>
          <p:nvPr/>
        </p:nvSpPr>
        <p:spPr>
          <a:xfrm>
            <a:off x="63453" y="5958663"/>
            <a:ext cx="8362089" cy="369332"/>
          </a:xfrm>
          <a:prstGeom prst="rect">
            <a:avLst/>
          </a:prstGeom>
        </p:spPr>
        <p:txBody>
          <a:bodyPr wrap="square">
            <a:spAutoFit/>
          </a:bodyPr>
          <a:lstStyle/>
          <a:p>
            <a:r>
              <a:rPr lang="ja-JP" altLang="en-US" dirty="0"/>
              <a:t>図</a:t>
            </a:r>
            <a:r>
              <a:rPr lang="en-US" altLang="ja-JP" dirty="0"/>
              <a:t>5.18</a:t>
            </a:r>
            <a:r>
              <a:rPr lang="ja-JP" altLang="en-US" dirty="0"/>
              <a:t>　前進するロボットを超音波センサーにより停止するプログラム</a:t>
            </a:r>
          </a:p>
        </p:txBody>
      </p:sp>
      <p:sp>
        <p:nvSpPr>
          <p:cNvPr id="12" name="テキスト ボックス 11">
            <a:extLst>
              <a:ext uri="{FF2B5EF4-FFF2-40B4-BE49-F238E27FC236}">
                <a16:creationId xmlns:a16="http://schemas.microsoft.com/office/drawing/2014/main" id="{97C4D2A6-DFA9-46F8-90FF-7A8CA4B5ED48}"/>
              </a:ext>
            </a:extLst>
          </p:cNvPr>
          <p:cNvSpPr txBox="1"/>
          <p:nvPr/>
        </p:nvSpPr>
        <p:spPr>
          <a:xfrm>
            <a:off x="12308570" y="3567028"/>
            <a:ext cx="5057111" cy="3693319"/>
          </a:xfrm>
          <a:prstGeom prst="rect">
            <a:avLst/>
          </a:prstGeom>
          <a:noFill/>
        </p:spPr>
        <p:txBody>
          <a:bodyPr wrap="square" rtlCol="0">
            <a:spAutoFit/>
          </a:bodyPr>
          <a:lstStyle/>
          <a:p>
            <a:r>
              <a:rPr kumimoji="1" lang="ja-JP" altLang="en-US" dirty="0"/>
              <a:t>①　ポート</a:t>
            </a:r>
            <a:r>
              <a:rPr kumimoji="1" lang="en-US" altLang="ja-JP" dirty="0"/>
              <a:t>B,C</a:t>
            </a:r>
            <a:r>
              <a:rPr kumimoji="1" lang="ja-JP" altLang="en-US" dirty="0"/>
              <a:t>に接続されたモータを移動に使う</a:t>
            </a:r>
            <a:endParaRPr kumimoji="1" lang="en-US" altLang="ja-JP" dirty="0"/>
          </a:p>
          <a:p>
            <a:r>
              <a:rPr lang="ja-JP" altLang="en-US" dirty="0"/>
              <a:t>　　</a:t>
            </a:r>
            <a:r>
              <a:rPr kumimoji="1" lang="ja-JP" altLang="en-US" dirty="0"/>
              <a:t>ようにする設定</a:t>
            </a:r>
            <a:endParaRPr kumimoji="1" lang="en-US" altLang="ja-JP" dirty="0"/>
          </a:p>
          <a:p>
            <a:endParaRPr kumimoji="1" lang="en-US" altLang="ja-JP" dirty="0"/>
          </a:p>
          <a:p>
            <a:r>
              <a:rPr lang="ja-JP" altLang="en-US" dirty="0"/>
              <a:t>②　モータ停止時にホールド状態にする設定</a:t>
            </a:r>
            <a:endParaRPr lang="en-US" altLang="ja-JP" dirty="0"/>
          </a:p>
          <a:p>
            <a:endParaRPr lang="en-US" altLang="ja-JP" dirty="0"/>
          </a:p>
          <a:p>
            <a:r>
              <a:rPr kumimoji="1" lang="ja-JP" altLang="en-US" dirty="0"/>
              <a:t>③　２つのモータを</a:t>
            </a:r>
            <a:r>
              <a:rPr kumimoji="1" lang="en-US" altLang="ja-JP" dirty="0"/>
              <a:t>50</a:t>
            </a:r>
            <a:r>
              <a:rPr kumimoji="1" lang="ja-JP" altLang="en-US" dirty="0"/>
              <a:t>％の速度で逆方向に回転</a:t>
            </a:r>
            <a:endParaRPr kumimoji="1" lang="en-US" altLang="ja-JP" dirty="0"/>
          </a:p>
          <a:p>
            <a:r>
              <a:rPr lang="ja-JP" altLang="en-US" dirty="0"/>
              <a:t>　　</a:t>
            </a:r>
            <a:r>
              <a:rPr kumimoji="1" lang="ja-JP" altLang="en-US" dirty="0"/>
              <a:t>することを開始する．</a:t>
            </a:r>
            <a:endParaRPr kumimoji="1" lang="en-US" altLang="ja-JP" dirty="0"/>
          </a:p>
          <a:p>
            <a:endParaRPr kumimoji="1" lang="en-US" altLang="ja-JP" dirty="0"/>
          </a:p>
          <a:p>
            <a:r>
              <a:rPr lang="ja-JP" altLang="en-US" dirty="0"/>
              <a:t>④　ポート</a:t>
            </a:r>
            <a:r>
              <a:rPr lang="en-US" altLang="ja-JP" dirty="0"/>
              <a:t>2</a:t>
            </a:r>
            <a:r>
              <a:rPr lang="ja-JP" altLang="en-US" dirty="0"/>
              <a:t>に接続されたジャイロセンサの角</a:t>
            </a:r>
            <a:endParaRPr lang="en-US" altLang="ja-JP" dirty="0"/>
          </a:p>
          <a:p>
            <a:r>
              <a:rPr lang="ja-JP" altLang="en-US" dirty="0"/>
              <a:t>　　度の値が</a:t>
            </a:r>
            <a:r>
              <a:rPr lang="en-US" altLang="ja-JP" dirty="0"/>
              <a:t>90</a:t>
            </a:r>
            <a:r>
              <a:rPr lang="ja-JP" altLang="en-US" dirty="0"/>
              <a:t>より大きくなるまで待機する．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
        <p:nvSpPr>
          <p:cNvPr id="13" name="テキスト ボックス 12">
            <a:extLst>
              <a:ext uri="{FF2B5EF4-FFF2-40B4-BE49-F238E27FC236}">
                <a16:creationId xmlns:a16="http://schemas.microsoft.com/office/drawing/2014/main" id="{A9FAE814-2E6F-4ACF-ABC1-F77FCACB80C3}"/>
              </a:ext>
            </a:extLst>
          </p:cNvPr>
          <p:cNvSpPr txBox="1"/>
          <p:nvPr/>
        </p:nvSpPr>
        <p:spPr>
          <a:xfrm>
            <a:off x="6591780" y="1885715"/>
            <a:ext cx="5057111" cy="3416320"/>
          </a:xfrm>
          <a:prstGeom prst="rect">
            <a:avLst/>
          </a:prstGeom>
          <a:noFill/>
        </p:spPr>
        <p:txBody>
          <a:bodyPr wrap="square" rtlCol="0">
            <a:spAutoFit/>
          </a:bodyPr>
          <a:lstStyle/>
          <a:p>
            <a:r>
              <a:rPr kumimoji="1" lang="ja-JP" altLang="en-US" dirty="0"/>
              <a:t>①　モータ停止時にホールド状態にする設定</a:t>
            </a:r>
            <a:endParaRPr kumimoji="1" lang="en-US" altLang="ja-JP" dirty="0"/>
          </a:p>
          <a:p>
            <a:endParaRPr kumimoji="1" lang="en-US" altLang="ja-JP" dirty="0"/>
          </a:p>
          <a:p>
            <a:r>
              <a:rPr lang="ja-JP" altLang="en-US" dirty="0"/>
              <a:t>②　モータの速度を設定する</a:t>
            </a:r>
            <a:endParaRPr lang="en-US" altLang="ja-JP" dirty="0"/>
          </a:p>
          <a:p>
            <a:endParaRPr lang="en-US" altLang="ja-JP" dirty="0"/>
          </a:p>
          <a:p>
            <a:r>
              <a:rPr kumimoji="1" lang="ja-JP" altLang="en-US" dirty="0"/>
              <a:t>③　２つのモータで直進するように回転　</a:t>
            </a:r>
            <a:endParaRPr kumimoji="1" lang="en-US" altLang="ja-JP" dirty="0"/>
          </a:p>
          <a:p>
            <a:r>
              <a:rPr lang="ja-JP" altLang="en-US" dirty="0"/>
              <a:t>　　</a:t>
            </a:r>
            <a:r>
              <a:rPr kumimoji="1" lang="ja-JP" altLang="en-US" dirty="0"/>
              <a:t>を開始する．</a:t>
            </a:r>
            <a:endParaRPr kumimoji="1" lang="en-US" altLang="ja-JP" dirty="0"/>
          </a:p>
          <a:p>
            <a:endParaRPr kumimoji="1" lang="en-US" altLang="ja-JP" dirty="0"/>
          </a:p>
          <a:p>
            <a:r>
              <a:rPr lang="ja-JP" altLang="en-US" dirty="0"/>
              <a:t>④　ポート</a:t>
            </a:r>
            <a:r>
              <a:rPr lang="en-US" altLang="ja-JP" dirty="0"/>
              <a:t>4</a:t>
            </a:r>
            <a:r>
              <a:rPr lang="ja-JP" altLang="en-US" dirty="0"/>
              <a:t>に接続された超音波センサの距離</a:t>
            </a:r>
            <a:endParaRPr lang="en-US" altLang="ja-JP" dirty="0"/>
          </a:p>
          <a:p>
            <a:r>
              <a:rPr lang="en-US" altLang="ja-JP" dirty="0"/>
              <a:t>         50cm</a:t>
            </a:r>
            <a:r>
              <a:rPr lang="ja-JP" altLang="en-US" dirty="0"/>
              <a:t>より小さくなるまで待機する．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Tree>
    <p:extLst>
      <p:ext uri="{BB962C8B-B14F-4D97-AF65-F5344CB8AC3E}">
        <p14:creationId xmlns:p14="http://schemas.microsoft.com/office/powerpoint/2010/main" val="2350284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BF423332-71F8-4D4E-BD4C-7154D2991204}"/>
              </a:ext>
            </a:extLst>
          </p:cNvPr>
          <p:cNvPicPr>
            <a:picLocks noChangeAspect="1"/>
          </p:cNvPicPr>
          <p:nvPr/>
        </p:nvPicPr>
        <p:blipFill>
          <a:blip r:embed="rId2"/>
          <a:stretch>
            <a:fillRect/>
          </a:stretch>
        </p:blipFill>
        <p:spPr>
          <a:xfrm>
            <a:off x="446425" y="1468750"/>
            <a:ext cx="5393861" cy="3920499"/>
          </a:xfrm>
          <a:prstGeom prst="rect">
            <a:avLst/>
          </a:prstGeom>
        </p:spPr>
      </p:pic>
    </p:spTree>
    <p:extLst>
      <p:ext uri="{BB962C8B-B14F-4D97-AF65-F5344CB8AC3E}">
        <p14:creationId xmlns:p14="http://schemas.microsoft.com/office/powerpoint/2010/main" val="2716771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54</a:t>
            </a:fld>
            <a:endParaRPr lang="ja-JP" altLang="en-US" dirty="0"/>
          </a:p>
        </p:txBody>
      </p:sp>
      <p:pic>
        <p:nvPicPr>
          <p:cNvPr id="6" name="図 5">
            <a:extLst>
              <a:ext uri="{FF2B5EF4-FFF2-40B4-BE49-F238E27FC236}">
                <a16:creationId xmlns:a16="http://schemas.microsoft.com/office/drawing/2014/main" id="{62C80F63-BF7B-47D4-A934-86837CC2411E}"/>
              </a:ext>
            </a:extLst>
          </p:cNvPr>
          <p:cNvPicPr>
            <a:picLocks noChangeAspect="1"/>
          </p:cNvPicPr>
          <p:nvPr/>
        </p:nvPicPr>
        <p:blipFill>
          <a:blip r:embed="rId2"/>
          <a:stretch>
            <a:fillRect/>
          </a:stretch>
        </p:blipFill>
        <p:spPr>
          <a:xfrm>
            <a:off x="1476085" y="729203"/>
            <a:ext cx="9587905" cy="5909922"/>
          </a:xfrm>
          <a:prstGeom prst="rect">
            <a:avLst/>
          </a:prstGeom>
        </p:spPr>
      </p:pic>
    </p:spTree>
    <p:extLst>
      <p:ext uri="{BB962C8B-B14F-4D97-AF65-F5344CB8AC3E}">
        <p14:creationId xmlns:p14="http://schemas.microsoft.com/office/powerpoint/2010/main" val="6708284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55</a:t>
            </a:fld>
            <a:endParaRPr lang="ja-JP" altLang="en-US" dirty="0"/>
          </a:p>
        </p:txBody>
      </p:sp>
      <p:pic>
        <p:nvPicPr>
          <p:cNvPr id="4" name="図 3">
            <a:extLst>
              <a:ext uri="{FF2B5EF4-FFF2-40B4-BE49-F238E27FC236}">
                <a16:creationId xmlns:a16="http://schemas.microsoft.com/office/drawing/2014/main" id="{8D742FD8-072D-406E-96E5-CC6223842D63}"/>
              </a:ext>
            </a:extLst>
          </p:cNvPr>
          <p:cNvPicPr>
            <a:picLocks noChangeAspect="1"/>
          </p:cNvPicPr>
          <p:nvPr/>
        </p:nvPicPr>
        <p:blipFill>
          <a:blip r:embed="rId2"/>
          <a:stretch>
            <a:fillRect/>
          </a:stretch>
        </p:blipFill>
        <p:spPr>
          <a:xfrm>
            <a:off x="1811325" y="1283638"/>
            <a:ext cx="8665360" cy="6695960"/>
          </a:xfrm>
          <a:prstGeom prst="rect">
            <a:avLst/>
          </a:prstGeom>
        </p:spPr>
      </p:pic>
      <p:sp>
        <p:nvSpPr>
          <p:cNvPr id="5" name="正方形/長方形 4">
            <a:extLst>
              <a:ext uri="{FF2B5EF4-FFF2-40B4-BE49-F238E27FC236}">
                <a16:creationId xmlns:a16="http://schemas.microsoft.com/office/drawing/2014/main" id="{7130EFB9-8CD4-4750-8047-B8C36E89855D}"/>
              </a:ext>
            </a:extLst>
          </p:cNvPr>
          <p:cNvSpPr/>
          <p:nvPr/>
        </p:nvSpPr>
        <p:spPr>
          <a:xfrm>
            <a:off x="1266654" y="771282"/>
            <a:ext cx="9658691"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5.8 </a:t>
            </a:r>
            <a:r>
              <a:rPr lang="ja-JP" altLang="en-US" dirty="0"/>
              <a:t>前進するロボットを超音波センサーにより停止する </a:t>
            </a:r>
            <a:r>
              <a:rPr lang="en-US" altLang="ja-JP" dirty="0"/>
              <a:t>Python </a:t>
            </a:r>
            <a:r>
              <a:rPr lang="ja-JP" altLang="en-US" dirty="0"/>
              <a:t>プログラム</a:t>
            </a:r>
          </a:p>
        </p:txBody>
      </p:sp>
    </p:spTree>
    <p:extLst>
      <p:ext uri="{BB962C8B-B14F-4D97-AF65-F5344CB8AC3E}">
        <p14:creationId xmlns:p14="http://schemas.microsoft.com/office/powerpoint/2010/main" val="21130790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070971" y="1335046"/>
            <a:ext cx="7395855" cy="3398884"/>
          </a:xfrm>
          <a:prstGeom prst="rect">
            <a:avLst/>
          </a:prstGeom>
        </p:spPr>
      </p:pic>
      <p:cxnSp>
        <p:nvCxnSpPr>
          <p:cNvPr id="4" name="直線矢印コネクタ 3"/>
          <p:cNvCxnSpPr/>
          <p:nvPr/>
        </p:nvCxnSpPr>
        <p:spPr>
          <a:xfrm flipH="1">
            <a:off x="3707288" y="3232435"/>
            <a:ext cx="605789" cy="885114"/>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直線矢印コネクタ 4"/>
          <p:cNvCxnSpPr/>
          <p:nvPr/>
        </p:nvCxnSpPr>
        <p:spPr>
          <a:xfrm>
            <a:off x="5595741" y="3232435"/>
            <a:ext cx="1755490" cy="94266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テキスト ボックス 5"/>
          <p:cNvSpPr txBox="1"/>
          <p:nvPr/>
        </p:nvSpPr>
        <p:spPr>
          <a:xfrm>
            <a:off x="2531818" y="4146888"/>
            <a:ext cx="1694695" cy="400110"/>
          </a:xfrm>
          <a:prstGeom prst="rect">
            <a:avLst/>
          </a:prstGeom>
          <a:noFill/>
        </p:spPr>
        <p:txBody>
          <a:bodyPr wrap="none" rtlCol="0">
            <a:spAutoFit/>
          </a:bodyPr>
          <a:lstStyle/>
          <a:p>
            <a:r>
              <a:rPr lang="ja-JP" altLang="en-US" sz="2000" dirty="0"/>
              <a:t>「比較 ，角度」</a:t>
            </a:r>
            <a:endParaRPr kumimoji="1" lang="ja-JP" altLang="en-US" sz="2000" dirty="0"/>
          </a:p>
        </p:txBody>
      </p:sp>
      <p:sp>
        <p:nvSpPr>
          <p:cNvPr id="7" name="テキスト ボックス 6"/>
          <p:cNvSpPr txBox="1"/>
          <p:nvPr/>
        </p:nvSpPr>
        <p:spPr>
          <a:xfrm>
            <a:off x="6912701" y="4176227"/>
            <a:ext cx="2621230" cy="400110"/>
          </a:xfrm>
          <a:prstGeom prst="rect">
            <a:avLst/>
          </a:prstGeom>
          <a:noFill/>
        </p:spPr>
        <p:txBody>
          <a:bodyPr wrap="none" rtlCol="0">
            <a:spAutoFit/>
          </a:bodyPr>
          <a:lstStyle/>
          <a:p>
            <a:r>
              <a:rPr kumimoji="1" lang="ja-JP" altLang="en-US" sz="2000" dirty="0"/>
              <a:t>「比較の結果の真・偽」</a:t>
            </a:r>
          </a:p>
        </p:txBody>
      </p:sp>
      <p:sp>
        <p:nvSpPr>
          <p:cNvPr id="8" name="テキスト ボックス 7"/>
          <p:cNvSpPr txBox="1"/>
          <p:nvPr/>
        </p:nvSpPr>
        <p:spPr>
          <a:xfrm>
            <a:off x="4418611" y="4176227"/>
            <a:ext cx="2358338" cy="400110"/>
          </a:xfrm>
          <a:prstGeom prst="rect">
            <a:avLst/>
          </a:prstGeom>
          <a:noFill/>
        </p:spPr>
        <p:txBody>
          <a:bodyPr wrap="none" rtlCol="0">
            <a:spAutoFit/>
          </a:bodyPr>
          <a:lstStyle/>
          <a:p>
            <a:r>
              <a:rPr lang="ja-JP" altLang="en-US" sz="2000" dirty="0"/>
              <a:t>「比較タイプ（超過）」</a:t>
            </a:r>
            <a:endParaRPr kumimoji="1" lang="ja-JP" altLang="en-US" sz="2000" dirty="0"/>
          </a:p>
        </p:txBody>
      </p:sp>
      <p:sp>
        <p:nvSpPr>
          <p:cNvPr id="9" name="テキスト ボックス 8"/>
          <p:cNvSpPr txBox="1"/>
          <p:nvPr/>
        </p:nvSpPr>
        <p:spPr>
          <a:xfrm>
            <a:off x="4861655" y="3746778"/>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0" name="直線矢印コネクタ 9"/>
          <p:cNvCxnSpPr/>
          <p:nvPr/>
        </p:nvCxnSpPr>
        <p:spPr>
          <a:xfrm>
            <a:off x="4736178" y="3232435"/>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p:nvPr/>
        </p:nvCxnSpPr>
        <p:spPr>
          <a:xfrm>
            <a:off x="5163446" y="3232435"/>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a:endCxn id="13" idx="2"/>
          </p:cNvCxnSpPr>
          <p:nvPr/>
        </p:nvCxnSpPr>
        <p:spPr>
          <a:xfrm flipH="1" flipV="1">
            <a:off x="5604804" y="2191534"/>
            <a:ext cx="403367" cy="157226"/>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テキスト ボックス 12"/>
          <p:cNvSpPr txBox="1"/>
          <p:nvPr/>
        </p:nvSpPr>
        <p:spPr>
          <a:xfrm>
            <a:off x="4831996" y="1822202"/>
            <a:ext cx="1545616" cy="369332"/>
          </a:xfrm>
          <a:prstGeom prst="rect">
            <a:avLst/>
          </a:prstGeom>
          <a:noFill/>
        </p:spPr>
        <p:txBody>
          <a:bodyPr wrap="none" rtlCol="0">
            <a:spAutoFit/>
          </a:bodyPr>
          <a:lstStyle/>
          <a:p>
            <a:r>
              <a:rPr lang="ja-JP" altLang="en-US" dirty="0"/>
              <a:t>ポートセレクタ</a:t>
            </a:r>
            <a:endParaRPr kumimoji="1" lang="ja-JP" altLang="en-US" dirty="0"/>
          </a:p>
        </p:txBody>
      </p:sp>
      <p:sp>
        <p:nvSpPr>
          <p:cNvPr id="14" name="テキスト ボックス 13"/>
          <p:cNvSpPr txBox="1"/>
          <p:nvPr/>
        </p:nvSpPr>
        <p:spPr>
          <a:xfrm>
            <a:off x="3889241" y="1822202"/>
            <a:ext cx="492443" cy="461665"/>
          </a:xfrm>
          <a:prstGeom prst="rect">
            <a:avLst/>
          </a:prstGeom>
          <a:noFill/>
        </p:spPr>
        <p:txBody>
          <a:bodyPr wrap="none" rtlCol="0">
            <a:spAutoFit/>
          </a:bodyPr>
          <a:lstStyle/>
          <a:p>
            <a:r>
              <a:rPr kumimoji="1" lang="ja-JP" altLang="en-US" sz="2400" dirty="0"/>
              <a:t>①</a:t>
            </a:r>
          </a:p>
        </p:txBody>
      </p:sp>
      <p:sp>
        <p:nvSpPr>
          <p:cNvPr id="15" name="テキスト ボックス 14"/>
          <p:cNvSpPr txBox="1"/>
          <p:nvPr/>
        </p:nvSpPr>
        <p:spPr>
          <a:xfrm>
            <a:off x="6416352" y="1819242"/>
            <a:ext cx="492443" cy="461665"/>
          </a:xfrm>
          <a:prstGeom prst="rect">
            <a:avLst/>
          </a:prstGeom>
          <a:noFill/>
        </p:spPr>
        <p:txBody>
          <a:bodyPr wrap="none" rtlCol="0">
            <a:spAutoFit/>
          </a:bodyPr>
          <a:lstStyle/>
          <a:p>
            <a:r>
              <a:rPr kumimoji="1" lang="ja-JP" altLang="en-US" sz="2400" dirty="0"/>
              <a:t>②</a:t>
            </a:r>
          </a:p>
        </p:txBody>
      </p:sp>
      <p:sp>
        <p:nvSpPr>
          <p:cNvPr id="16" name="テキスト ボックス 15"/>
          <p:cNvSpPr txBox="1"/>
          <p:nvPr/>
        </p:nvSpPr>
        <p:spPr>
          <a:xfrm>
            <a:off x="8165143" y="1814890"/>
            <a:ext cx="492443" cy="461665"/>
          </a:xfrm>
          <a:prstGeom prst="rect">
            <a:avLst/>
          </a:prstGeom>
          <a:noFill/>
        </p:spPr>
        <p:txBody>
          <a:bodyPr wrap="none" rtlCol="0">
            <a:spAutoFit/>
          </a:bodyPr>
          <a:lstStyle/>
          <a:p>
            <a:r>
              <a:rPr kumimoji="1" lang="ja-JP" altLang="en-US" sz="2400" dirty="0"/>
              <a:t>③</a:t>
            </a:r>
          </a:p>
        </p:txBody>
      </p:sp>
      <p:sp>
        <p:nvSpPr>
          <p:cNvPr id="3" name="タイトル 2">
            <a:extLst>
              <a:ext uri="{FF2B5EF4-FFF2-40B4-BE49-F238E27FC236}">
                <a16:creationId xmlns:a16="http://schemas.microsoft.com/office/drawing/2014/main" id="{6E6347DB-94FA-4DF7-9B1C-D89E5D7352A8}"/>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17" name="正方形/長方形 16">
            <a:extLst>
              <a:ext uri="{FF2B5EF4-FFF2-40B4-BE49-F238E27FC236}">
                <a16:creationId xmlns:a16="http://schemas.microsoft.com/office/drawing/2014/main" id="{C2C543FF-9315-40FA-8AF7-795B5F55E707}"/>
              </a:ext>
            </a:extLst>
          </p:cNvPr>
          <p:cNvSpPr/>
          <p:nvPr/>
        </p:nvSpPr>
        <p:spPr>
          <a:xfrm>
            <a:off x="2092129" y="5759559"/>
            <a:ext cx="9140887" cy="369332"/>
          </a:xfrm>
          <a:prstGeom prst="rect">
            <a:avLst/>
          </a:prstGeom>
        </p:spPr>
        <p:txBody>
          <a:bodyPr wrap="square">
            <a:spAutoFit/>
          </a:bodyPr>
          <a:lstStyle/>
          <a:p>
            <a:r>
              <a:rPr lang="ja-JP" altLang="en-US" dirty="0"/>
              <a:t>図</a:t>
            </a:r>
            <a:r>
              <a:rPr lang="en-US" altLang="ja-JP" dirty="0"/>
              <a:t>5.20</a:t>
            </a:r>
            <a:r>
              <a:rPr lang="ja-JP" altLang="en-US" dirty="0"/>
              <a:t>　モーター回転センサーによりステータスライトを点灯させるプログラム</a:t>
            </a:r>
          </a:p>
        </p:txBody>
      </p:sp>
    </p:spTree>
    <p:extLst>
      <p:ext uri="{BB962C8B-B14F-4D97-AF65-F5344CB8AC3E}">
        <p14:creationId xmlns:p14="http://schemas.microsoft.com/office/powerpoint/2010/main" val="35457655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F4E9866-9BF5-444C-878A-728FB5A358B4}"/>
              </a:ext>
            </a:extLst>
          </p:cNvPr>
          <p:cNvSpPr>
            <a:spLocks noGrp="1"/>
          </p:cNvSpPr>
          <p:nvPr>
            <p:ph idx="1"/>
          </p:nvPr>
        </p:nvSpPr>
        <p:spPr/>
        <p:txBody>
          <a:bodyPr>
            <a:normAutofit fontScale="85000" lnSpcReduction="20000"/>
          </a:bodyPr>
          <a:lstStyle/>
          <a:p>
            <a:r>
              <a:rPr lang="ja-JP" altLang="en-US" dirty="0"/>
              <a:t>ブロック①：モーター回転センサ</a:t>
            </a:r>
            <a:r>
              <a:rPr lang="en-US" altLang="ja-JP" dirty="0"/>
              <a:t>―</a:t>
            </a:r>
            <a:r>
              <a:rPr lang="ja-JP" altLang="en-US" dirty="0"/>
              <a:t>ブロックで，「ポート：</a:t>
            </a:r>
            <a:r>
              <a:rPr lang="en-US" altLang="ja-JP" dirty="0"/>
              <a:t>B</a:t>
            </a:r>
            <a:r>
              <a:rPr lang="ja-JP" altLang="en-US" dirty="0"/>
              <a:t>」「モード：比較・角度」「比較タイプ：＞（超過）」「しきい値：</a:t>
            </a:r>
            <a:r>
              <a:rPr lang="en-US" altLang="ja-JP" dirty="0"/>
              <a:t>90</a:t>
            </a:r>
            <a:r>
              <a:rPr lang="ja-JP" altLang="en-US" dirty="0"/>
              <a:t>」を設定します．これにより，モーター回転センサーで測定した角度が </a:t>
            </a:r>
            <a:r>
              <a:rPr lang="en-US" altLang="ja-JP" dirty="0"/>
              <a:t>90 </a:t>
            </a:r>
            <a:r>
              <a:rPr lang="ja-JP" altLang="en-US" dirty="0"/>
              <a:t>度を超えたときに，「比較結果：真」「距離：測定した角度 </a:t>
            </a:r>
            <a:r>
              <a:rPr lang="en-US" altLang="ja-JP" dirty="0"/>
              <a:t>(deg)</a:t>
            </a:r>
            <a:r>
              <a:rPr lang="ja-JP" altLang="en-US" dirty="0"/>
              <a:t>」が出力されます．</a:t>
            </a:r>
            <a:endParaRPr lang="en-US" altLang="ja-JP" dirty="0"/>
          </a:p>
          <a:p>
            <a:endParaRPr lang="ja-JP" altLang="en-US" dirty="0"/>
          </a:p>
          <a:p>
            <a:r>
              <a:rPr lang="ja-JP" altLang="en-US" dirty="0"/>
              <a:t>ブロック②：インテリジェントブロック ステータスライトブロックで「モード：オン」を設定します．比較の結果の真・偽の値をインテリジェントブロック ステータスライトブロックの色入力（</a:t>
            </a:r>
            <a:r>
              <a:rPr lang="en-US" altLang="ja-JP" dirty="0"/>
              <a:t>0:</a:t>
            </a:r>
            <a:r>
              <a:rPr lang="ja-JP" altLang="en-US" dirty="0"/>
              <a:t>緑，</a:t>
            </a:r>
            <a:r>
              <a:rPr lang="en-US" altLang="ja-JP" dirty="0"/>
              <a:t>1:</a:t>
            </a:r>
            <a:r>
              <a:rPr lang="ja-JP" altLang="en-US" dirty="0"/>
              <a:t>オレンジ，</a:t>
            </a:r>
            <a:r>
              <a:rPr lang="en-US" altLang="ja-JP" dirty="0"/>
              <a:t>2:</a:t>
            </a:r>
            <a:r>
              <a:rPr lang="ja-JP" altLang="en-US" dirty="0"/>
              <a:t>赤）へロジックデータワイヤーで接続します．これによりインテリジェントブロックのステータスライトが，比較の結果の真・偽の値に対応した色で光ります．</a:t>
            </a:r>
            <a:endParaRPr lang="en-US" altLang="ja-JP" dirty="0"/>
          </a:p>
          <a:p>
            <a:endParaRPr lang="ja-JP" altLang="en-US" dirty="0"/>
          </a:p>
          <a:p>
            <a:r>
              <a:rPr lang="ja-JP" altLang="en-US" dirty="0"/>
              <a:t>ブロック③：ループブロックで「モード：無限」を設定します．これにより，ループブロック内のブロック①②の処理を無限に繰り返します．</a:t>
            </a:r>
            <a:endParaRPr kumimoji="1" lang="ja-JP" altLang="en-US" dirty="0"/>
          </a:p>
        </p:txBody>
      </p:sp>
      <p:sp>
        <p:nvSpPr>
          <p:cNvPr id="3" name="スライド番号プレースホルダー 2">
            <a:extLst>
              <a:ext uri="{FF2B5EF4-FFF2-40B4-BE49-F238E27FC236}">
                <a16:creationId xmlns:a16="http://schemas.microsoft.com/office/drawing/2014/main" id="{162EE502-9360-41E8-8623-B65EEC137AC1}"/>
              </a:ext>
            </a:extLst>
          </p:cNvPr>
          <p:cNvSpPr>
            <a:spLocks noGrp="1"/>
          </p:cNvSpPr>
          <p:nvPr>
            <p:ph type="sldNum" sz="quarter" idx="12"/>
          </p:nvPr>
        </p:nvSpPr>
        <p:spPr/>
        <p:txBody>
          <a:bodyPr/>
          <a:lstStyle/>
          <a:p>
            <a:fld id="{13AB05CA-B2B8-0B46-A3D3-7CDE1DE4FAD6}" type="slidenum">
              <a:rPr lang="ja-JP" altLang="en-US" smtClean="0"/>
              <a:pPr/>
              <a:t>57</a:t>
            </a:fld>
            <a:endParaRPr lang="ja-JP" altLang="en-US" dirty="0"/>
          </a:p>
        </p:txBody>
      </p:sp>
      <p:sp>
        <p:nvSpPr>
          <p:cNvPr id="4" name="タイトル 3">
            <a:extLst>
              <a:ext uri="{FF2B5EF4-FFF2-40B4-BE49-F238E27FC236}">
                <a16:creationId xmlns:a16="http://schemas.microsoft.com/office/drawing/2014/main" id="{7A44E5B5-5615-45BB-A81C-ACF419428D77}"/>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36302641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53045D-EE94-4F5B-B3B8-A5DE51A180ED}"/>
              </a:ext>
            </a:extLst>
          </p:cNvPr>
          <p:cNvSpPr>
            <a:spLocks noGrp="1"/>
          </p:cNvSpPr>
          <p:nvPr>
            <p:ph type="title"/>
          </p:nvPr>
        </p:nvSpPr>
        <p:spPr/>
        <p:txBody>
          <a:bodyPr>
            <a:normAutofit fontScale="90000"/>
          </a:bodyPr>
          <a:lstStyle/>
          <a:p>
            <a:r>
              <a:rPr kumimoji="1" lang="en-US" altLang="ja-JP" dirty="0"/>
              <a:t>EV3-Classroom</a:t>
            </a:r>
            <a:r>
              <a:rPr kumimoji="1" lang="ja-JP" altLang="en-US" dirty="0"/>
              <a:t>のモーター回転センサのブロック</a:t>
            </a:r>
          </a:p>
        </p:txBody>
      </p:sp>
      <p:sp>
        <p:nvSpPr>
          <p:cNvPr id="3" name="スライド番号プレースホルダー 2">
            <a:extLst>
              <a:ext uri="{FF2B5EF4-FFF2-40B4-BE49-F238E27FC236}">
                <a16:creationId xmlns:a16="http://schemas.microsoft.com/office/drawing/2014/main" id="{3ED30A8C-C451-49B0-8B8D-DA0473EFDB5D}"/>
              </a:ext>
            </a:extLst>
          </p:cNvPr>
          <p:cNvSpPr>
            <a:spLocks noGrp="1"/>
          </p:cNvSpPr>
          <p:nvPr>
            <p:ph type="sldNum" sz="quarter" idx="12"/>
          </p:nvPr>
        </p:nvSpPr>
        <p:spPr/>
        <p:txBody>
          <a:bodyPr/>
          <a:lstStyle/>
          <a:p>
            <a:fld id="{13AB05CA-B2B8-0B46-A3D3-7CDE1DE4FAD6}" type="slidenum">
              <a:rPr lang="ja-JP" altLang="en-US" smtClean="0"/>
              <a:pPr/>
              <a:t>58</a:t>
            </a:fld>
            <a:endParaRPr lang="ja-JP" altLang="en-US" dirty="0"/>
          </a:p>
        </p:txBody>
      </p:sp>
      <p:pic>
        <p:nvPicPr>
          <p:cNvPr id="4" name="図 3">
            <a:extLst>
              <a:ext uri="{FF2B5EF4-FFF2-40B4-BE49-F238E27FC236}">
                <a16:creationId xmlns:a16="http://schemas.microsoft.com/office/drawing/2014/main" id="{8D73270F-548D-41FC-B208-3B93F6E3438C}"/>
              </a:ext>
            </a:extLst>
          </p:cNvPr>
          <p:cNvPicPr>
            <a:picLocks noChangeAspect="1"/>
          </p:cNvPicPr>
          <p:nvPr/>
        </p:nvPicPr>
        <p:blipFill>
          <a:blip r:embed="rId2"/>
          <a:stretch>
            <a:fillRect/>
          </a:stretch>
        </p:blipFill>
        <p:spPr>
          <a:xfrm>
            <a:off x="910943" y="1773298"/>
            <a:ext cx="2002587" cy="563095"/>
          </a:xfrm>
          <a:prstGeom prst="rect">
            <a:avLst/>
          </a:prstGeom>
        </p:spPr>
      </p:pic>
      <p:pic>
        <p:nvPicPr>
          <p:cNvPr id="5" name="図 4">
            <a:extLst>
              <a:ext uri="{FF2B5EF4-FFF2-40B4-BE49-F238E27FC236}">
                <a16:creationId xmlns:a16="http://schemas.microsoft.com/office/drawing/2014/main" id="{A13ADA91-A558-4344-9863-B4432D2F9425}"/>
              </a:ext>
            </a:extLst>
          </p:cNvPr>
          <p:cNvPicPr>
            <a:picLocks noChangeAspect="1"/>
          </p:cNvPicPr>
          <p:nvPr/>
        </p:nvPicPr>
        <p:blipFill>
          <a:blip r:embed="rId3"/>
          <a:stretch>
            <a:fillRect/>
          </a:stretch>
        </p:blipFill>
        <p:spPr>
          <a:xfrm>
            <a:off x="4198721" y="1773298"/>
            <a:ext cx="2353993" cy="546160"/>
          </a:xfrm>
          <a:prstGeom prst="rect">
            <a:avLst/>
          </a:prstGeom>
        </p:spPr>
      </p:pic>
      <p:pic>
        <p:nvPicPr>
          <p:cNvPr id="6" name="図 5">
            <a:extLst>
              <a:ext uri="{FF2B5EF4-FFF2-40B4-BE49-F238E27FC236}">
                <a16:creationId xmlns:a16="http://schemas.microsoft.com/office/drawing/2014/main" id="{0C866FBD-9549-43A6-99EA-24F1302315B9}"/>
              </a:ext>
            </a:extLst>
          </p:cNvPr>
          <p:cNvPicPr>
            <a:picLocks noChangeAspect="1"/>
          </p:cNvPicPr>
          <p:nvPr/>
        </p:nvPicPr>
        <p:blipFill>
          <a:blip r:embed="rId4"/>
          <a:stretch>
            <a:fillRect/>
          </a:stretch>
        </p:blipFill>
        <p:spPr>
          <a:xfrm>
            <a:off x="7470400" y="1773298"/>
            <a:ext cx="3044102" cy="723980"/>
          </a:xfrm>
          <a:prstGeom prst="rect">
            <a:avLst/>
          </a:prstGeom>
        </p:spPr>
      </p:pic>
      <p:pic>
        <p:nvPicPr>
          <p:cNvPr id="7" name="図 6">
            <a:extLst>
              <a:ext uri="{FF2B5EF4-FFF2-40B4-BE49-F238E27FC236}">
                <a16:creationId xmlns:a16="http://schemas.microsoft.com/office/drawing/2014/main" id="{A474AACA-7C0B-4798-AA4B-1CFEA0DA4AF1}"/>
              </a:ext>
            </a:extLst>
          </p:cNvPr>
          <p:cNvPicPr>
            <a:picLocks noChangeAspect="1"/>
          </p:cNvPicPr>
          <p:nvPr/>
        </p:nvPicPr>
        <p:blipFill>
          <a:blip r:embed="rId5"/>
          <a:stretch>
            <a:fillRect/>
          </a:stretch>
        </p:blipFill>
        <p:spPr>
          <a:xfrm>
            <a:off x="910943" y="2839547"/>
            <a:ext cx="1960249" cy="1761261"/>
          </a:xfrm>
          <a:prstGeom prst="rect">
            <a:avLst/>
          </a:prstGeom>
        </p:spPr>
      </p:pic>
    </p:spTree>
    <p:extLst>
      <p:ext uri="{BB962C8B-B14F-4D97-AF65-F5344CB8AC3E}">
        <p14:creationId xmlns:p14="http://schemas.microsoft.com/office/powerpoint/2010/main" val="24536227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0960236-118F-4748-8FE4-8E5D20ADD1B7}"/>
              </a:ext>
            </a:extLst>
          </p:cNvPr>
          <p:cNvPicPr>
            <a:picLocks noChangeAspect="1"/>
          </p:cNvPicPr>
          <p:nvPr/>
        </p:nvPicPr>
        <p:blipFill>
          <a:blip r:embed="rId2"/>
          <a:stretch>
            <a:fillRect/>
          </a:stretch>
        </p:blipFill>
        <p:spPr>
          <a:xfrm>
            <a:off x="1083181" y="1233774"/>
            <a:ext cx="5012819" cy="4390451"/>
          </a:xfrm>
          <a:prstGeom prst="rect">
            <a:avLst/>
          </a:prstGeom>
        </p:spPr>
      </p:pic>
      <p:sp>
        <p:nvSpPr>
          <p:cNvPr id="4" name="テキスト ボックス 3">
            <a:extLst>
              <a:ext uri="{FF2B5EF4-FFF2-40B4-BE49-F238E27FC236}">
                <a16:creationId xmlns:a16="http://schemas.microsoft.com/office/drawing/2014/main" id="{F51B77D7-EA16-4E5F-AAA8-A232B0853776}"/>
              </a:ext>
            </a:extLst>
          </p:cNvPr>
          <p:cNvSpPr txBox="1"/>
          <p:nvPr/>
        </p:nvSpPr>
        <p:spPr>
          <a:xfrm>
            <a:off x="725552" y="2529844"/>
            <a:ext cx="415498" cy="369332"/>
          </a:xfrm>
          <a:prstGeom prst="rect">
            <a:avLst/>
          </a:prstGeom>
          <a:noFill/>
        </p:spPr>
        <p:txBody>
          <a:bodyPr wrap="none" rtlCol="0">
            <a:spAutoFit/>
          </a:bodyPr>
          <a:lstStyle/>
          <a:p>
            <a:r>
              <a:rPr kumimoji="1" lang="ja-JP" altLang="en-US" dirty="0"/>
              <a:t>①</a:t>
            </a:r>
          </a:p>
        </p:txBody>
      </p:sp>
      <p:sp>
        <p:nvSpPr>
          <p:cNvPr id="5" name="テキスト ボックス 4">
            <a:extLst>
              <a:ext uri="{FF2B5EF4-FFF2-40B4-BE49-F238E27FC236}">
                <a16:creationId xmlns:a16="http://schemas.microsoft.com/office/drawing/2014/main" id="{934BCF68-EE9D-4E49-B396-0254C005F723}"/>
              </a:ext>
            </a:extLst>
          </p:cNvPr>
          <p:cNvSpPr txBox="1"/>
          <p:nvPr/>
        </p:nvSpPr>
        <p:spPr>
          <a:xfrm>
            <a:off x="5613048" y="3076938"/>
            <a:ext cx="415498" cy="369332"/>
          </a:xfrm>
          <a:prstGeom prst="rect">
            <a:avLst/>
          </a:prstGeom>
          <a:noFill/>
        </p:spPr>
        <p:txBody>
          <a:bodyPr wrap="none" rtlCol="0">
            <a:spAutoFit/>
          </a:bodyPr>
          <a:lstStyle/>
          <a:p>
            <a:r>
              <a:rPr kumimoji="1" lang="ja-JP" altLang="en-US" dirty="0"/>
              <a:t>②</a:t>
            </a:r>
          </a:p>
        </p:txBody>
      </p:sp>
      <p:sp>
        <p:nvSpPr>
          <p:cNvPr id="6" name="テキスト ボックス 5">
            <a:extLst>
              <a:ext uri="{FF2B5EF4-FFF2-40B4-BE49-F238E27FC236}">
                <a16:creationId xmlns:a16="http://schemas.microsoft.com/office/drawing/2014/main" id="{3CB19D62-8C19-40C3-AEF2-422E45B19A20}"/>
              </a:ext>
            </a:extLst>
          </p:cNvPr>
          <p:cNvSpPr txBox="1"/>
          <p:nvPr/>
        </p:nvSpPr>
        <p:spPr>
          <a:xfrm>
            <a:off x="4599264" y="2160512"/>
            <a:ext cx="415498" cy="369332"/>
          </a:xfrm>
          <a:prstGeom prst="rect">
            <a:avLst/>
          </a:prstGeom>
          <a:noFill/>
        </p:spPr>
        <p:txBody>
          <a:bodyPr wrap="none" rtlCol="0">
            <a:spAutoFit/>
          </a:bodyPr>
          <a:lstStyle/>
          <a:p>
            <a:r>
              <a:rPr kumimoji="1" lang="ja-JP" altLang="en-US" dirty="0"/>
              <a:t>③</a:t>
            </a:r>
          </a:p>
        </p:txBody>
      </p:sp>
      <p:sp>
        <p:nvSpPr>
          <p:cNvPr id="7" name="テキスト ボックス 6">
            <a:extLst>
              <a:ext uri="{FF2B5EF4-FFF2-40B4-BE49-F238E27FC236}">
                <a16:creationId xmlns:a16="http://schemas.microsoft.com/office/drawing/2014/main" id="{F3115062-F828-465F-A275-87F2FDB5339A}"/>
              </a:ext>
            </a:extLst>
          </p:cNvPr>
          <p:cNvSpPr txBox="1"/>
          <p:nvPr/>
        </p:nvSpPr>
        <p:spPr>
          <a:xfrm>
            <a:off x="5728507" y="4549350"/>
            <a:ext cx="415498" cy="369332"/>
          </a:xfrm>
          <a:prstGeom prst="rect">
            <a:avLst/>
          </a:prstGeom>
          <a:noFill/>
        </p:spPr>
        <p:txBody>
          <a:bodyPr wrap="none" rtlCol="0">
            <a:spAutoFit/>
          </a:bodyPr>
          <a:lstStyle/>
          <a:p>
            <a:r>
              <a:rPr kumimoji="1" lang="ja-JP" altLang="en-US" dirty="0"/>
              <a:t>⑤</a:t>
            </a:r>
          </a:p>
        </p:txBody>
      </p:sp>
      <p:sp>
        <p:nvSpPr>
          <p:cNvPr id="8" name="テキスト ボックス 7">
            <a:extLst>
              <a:ext uri="{FF2B5EF4-FFF2-40B4-BE49-F238E27FC236}">
                <a16:creationId xmlns:a16="http://schemas.microsoft.com/office/drawing/2014/main" id="{EE0E7992-37E1-4818-93E5-8E6700A82DE3}"/>
              </a:ext>
            </a:extLst>
          </p:cNvPr>
          <p:cNvSpPr txBox="1"/>
          <p:nvPr/>
        </p:nvSpPr>
        <p:spPr>
          <a:xfrm>
            <a:off x="6062273" y="3649193"/>
            <a:ext cx="415498" cy="369332"/>
          </a:xfrm>
          <a:prstGeom prst="rect">
            <a:avLst/>
          </a:prstGeom>
          <a:noFill/>
        </p:spPr>
        <p:txBody>
          <a:bodyPr wrap="none" rtlCol="0">
            <a:spAutoFit/>
          </a:bodyPr>
          <a:lstStyle/>
          <a:p>
            <a:r>
              <a:rPr kumimoji="1" lang="ja-JP" altLang="en-US" dirty="0"/>
              <a:t>④</a:t>
            </a:r>
          </a:p>
        </p:txBody>
      </p:sp>
      <p:sp>
        <p:nvSpPr>
          <p:cNvPr id="2" name="タイトル 1">
            <a:extLst>
              <a:ext uri="{FF2B5EF4-FFF2-40B4-BE49-F238E27FC236}">
                <a16:creationId xmlns:a16="http://schemas.microsoft.com/office/drawing/2014/main" id="{2F721C6C-0DA0-49FE-87D1-5308E07558C7}"/>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9" name="正方形/長方形 8">
            <a:extLst>
              <a:ext uri="{FF2B5EF4-FFF2-40B4-BE49-F238E27FC236}">
                <a16:creationId xmlns:a16="http://schemas.microsoft.com/office/drawing/2014/main" id="{66C6BF43-A96E-4267-A814-D6009419C9C2}"/>
              </a:ext>
            </a:extLst>
          </p:cNvPr>
          <p:cNvSpPr/>
          <p:nvPr/>
        </p:nvSpPr>
        <p:spPr>
          <a:xfrm>
            <a:off x="236570" y="5855353"/>
            <a:ext cx="9140887" cy="369332"/>
          </a:xfrm>
          <a:prstGeom prst="rect">
            <a:avLst/>
          </a:prstGeom>
        </p:spPr>
        <p:txBody>
          <a:bodyPr wrap="square">
            <a:spAutoFit/>
          </a:bodyPr>
          <a:lstStyle/>
          <a:p>
            <a:r>
              <a:rPr lang="ja-JP" altLang="en-US" dirty="0"/>
              <a:t>図</a:t>
            </a:r>
            <a:r>
              <a:rPr lang="en-US" altLang="ja-JP" dirty="0"/>
              <a:t>5.20</a:t>
            </a:r>
            <a:r>
              <a:rPr lang="ja-JP" altLang="en-US" dirty="0"/>
              <a:t>　モーター回転センサーによりステータスライトを点灯させるプログラム</a:t>
            </a:r>
          </a:p>
        </p:txBody>
      </p:sp>
      <p:sp>
        <p:nvSpPr>
          <p:cNvPr id="10" name="テキスト ボックス 9">
            <a:extLst>
              <a:ext uri="{FF2B5EF4-FFF2-40B4-BE49-F238E27FC236}">
                <a16:creationId xmlns:a16="http://schemas.microsoft.com/office/drawing/2014/main" id="{84E935AB-1B7F-429C-8107-45901974C959}"/>
              </a:ext>
            </a:extLst>
          </p:cNvPr>
          <p:cNvSpPr txBox="1"/>
          <p:nvPr/>
        </p:nvSpPr>
        <p:spPr>
          <a:xfrm>
            <a:off x="6905004" y="1897868"/>
            <a:ext cx="5046336" cy="3416320"/>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ポート</a:t>
            </a:r>
            <a:r>
              <a:rPr kumimoji="1" lang="en-US" altLang="ja-JP" dirty="0"/>
              <a:t>B</a:t>
            </a:r>
            <a:r>
              <a:rPr kumimoji="1" lang="ja-JP" altLang="en-US" dirty="0"/>
              <a:t>に接続されたモーターの回転セン</a:t>
            </a:r>
            <a:endParaRPr kumimoji="1" lang="en-US" altLang="ja-JP" dirty="0"/>
          </a:p>
          <a:p>
            <a:r>
              <a:rPr lang="ja-JP" altLang="en-US" dirty="0"/>
              <a:t>　　</a:t>
            </a:r>
            <a:r>
              <a:rPr kumimoji="1" lang="ja-JP" altLang="en-US" dirty="0"/>
              <a:t>サ</a:t>
            </a:r>
            <a:r>
              <a:rPr lang="ja-JP" altLang="en-US" dirty="0"/>
              <a:t>の値</a:t>
            </a:r>
            <a:r>
              <a:rPr kumimoji="1" lang="ja-JP" altLang="en-US" dirty="0"/>
              <a:t>が</a:t>
            </a:r>
            <a:r>
              <a:rPr kumimoji="1" lang="en-US" altLang="ja-JP" dirty="0"/>
              <a:t>90</a:t>
            </a:r>
            <a:r>
              <a:rPr kumimoji="1" lang="ja-JP" altLang="en-US" dirty="0"/>
              <a:t>度より大きいかどうかを調べる</a:t>
            </a:r>
            <a:endParaRPr kumimoji="1" lang="en-US" altLang="ja-JP" dirty="0"/>
          </a:p>
          <a:p>
            <a:endParaRPr kumimoji="1" lang="en-US" altLang="ja-JP" dirty="0"/>
          </a:p>
          <a:p>
            <a:r>
              <a:rPr lang="ja-JP" altLang="en-US" dirty="0"/>
              <a:t>④　</a:t>
            </a:r>
            <a:r>
              <a:rPr lang="en-US" altLang="ja-JP" dirty="0"/>
              <a:t>90</a:t>
            </a:r>
            <a:r>
              <a:rPr lang="ja-JP" altLang="en-US" dirty="0"/>
              <a:t>度より大きいとき，ステータスライト</a:t>
            </a:r>
            <a:endParaRPr lang="en-US" altLang="ja-JP" dirty="0"/>
          </a:p>
          <a:p>
            <a:r>
              <a:rPr lang="ja-JP" altLang="en-US" dirty="0"/>
              <a:t>　　をオレンジ色</a:t>
            </a:r>
            <a:r>
              <a:rPr kumimoji="1" lang="ja-JP" altLang="en-US" dirty="0"/>
              <a:t>で光らせる．</a:t>
            </a:r>
            <a:endParaRPr kumimoji="1" lang="en-US" altLang="ja-JP" dirty="0"/>
          </a:p>
          <a:p>
            <a:endParaRPr kumimoji="1" lang="en-US" altLang="ja-JP" dirty="0"/>
          </a:p>
          <a:p>
            <a:r>
              <a:rPr lang="ja-JP" altLang="en-US" dirty="0"/>
              <a:t>⑤　そうでないとき，ステータスライトを緑色</a:t>
            </a:r>
            <a:endParaRPr lang="en-US" altLang="ja-JP" dirty="0"/>
          </a:p>
          <a:p>
            <a:r>
              <a:rPr kumimoji="1" lang="ja-JP" altLang="en-US" dirty="0"/>
              <a:t>　　で光らせる．</a:t>
            </a:r>
          </a:p>
        </p:txBody>
      </p:sp>
      <p:cxnSp>
        <p:nvCxnSpPr>
          <p:cNvPr id="12" name="直線矢印コネクタ 11">
            <a:extLst>
              <a:ext uri="{FF2B5EF4-FFF2-40B4-BE49-F238E27FC236}">
                <a16:creationId xmlns:a16="http://schemas.microsoft.com/office/drawing/2014/main" id="{8F550BDE-3C84-4812-A3B0-38442697B449}"/>
              </a:ext>
            </a:extLst>
          </p:cNvPr>
          <p:cNvCxnSpPr/>
          <p:nvPr/>
        </p:nvCxnSpPr>
        <p:spPr>
          <a:xfrm flipH="1">
            <a:off x="4457700" y="2465614"/>
            <a:ext cx="220436" cy="6113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03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コンテンツ プレースホルダー 5">
            <a:extLst>
              <a:ext uri="{FF2B5EF4-FFF2-40B4-BE49-F238E27FC236}">
                <a16:creationId xmlns:a16="http://schemas.microsoft.com/office/drawing/2014/main" id="{4C9F1931-2145-4BD3-AB39-762259B34089}"/>
              </a:ext>
            </a:extLst>
          </p:cNvPr>
          <p:cNvSpPr>
            <a:spLocks noGrp="1"/>
          </p:cNvSpPr>
          <p:nvPr>
            <p:ph idx="1"/>
          </p:nvPr>
        </p:nvSpPr>
        <p:spPr/>
        <p:txBody>
          <a:bodyPr/>
          <a:lstStyle/>
          <a:p>
            <a:endParaRPr lang="ja-JP" altLang="en-US"/>
          </a:p>
        </p:txBody>
      </p:sp>
      <p:sp>
        <p:nvSpPr>
          <p:cNvPr id="4" name="スライド番号プレースホルダー 3">
            <a:extLst>
              <a:ext uri="{FF2B5EF4-FFF2-40B4-BE49-F238E27FC236}">
                <a16:creationId xmlns:a16="http://schemas.microsoft.com/office/drawing/2014/main" id="{9595926B-4DBC-46DE-B088-47BDA5EEF59E}"/>
              </a:ext>
            </a:extLst>
          </p:cNvPr>
          <p:cNvSpPr>
            <a:spLocks noGrp="1"/>
          </p:cNvSpPr>
          <p:nvPr>
            <p:ph type="sldNum" sz="quarter" idx="12"/>
          </p:nvPr>
        </p:nvSpPr>
        <p:spPr/>
        <p:txBody>
          <a:bodyPr/>
          <a:lstStyle/>
          <a:p>
            <a:fld id="{13AB05CA-B2B8-0B46-A3D3-7CDE1DE4FAD6}" type="slidenum">
              <a:rPr lang="ja-JP" altLang="en-US" smtClean="0"/>
              <a:pPr/>
              <a:t>6</a:t>
            </a:fld>
            <a:endParaRPr lang="ja-JP" altLang="en-US" dirty="0"/>
          </a:p>
        </p:txBody>
      </p:sp>
      <p:sp>
        <p:nvSpPr>
          <p:cNvPr id="5" name="タイトル 4">
            <a:extLst>
              <a:ext uri="{FF2B5EF4-FFF2-40B4-BE49-F238E27FC236}">
                <a16:creationId xmlns:a16="http://schemas.microsoft.com/office/drawing/2014/main" id="{CB7BDE26-F1C5-471F-963F-82434DBB8303}"/>
              </a:ext>
            </a:extLst>
          </p:cNvPr>
          <p:cNvSpPr>
            <a:spLocks noGrp="1"/>
          </p:cNvSpPr>
          <p:nvPr>
            <p:ph type="title"/>
          </p:nvPr>
        </p:nvSpPr>
        <p:spPr/>
        <p:txBody>
          <a:bodyPr/>
          <a:lstStyle/>
          <a:p>
            <a:endParaRPr lang="ja-JP" altLang="en-US" dirty="0"/>
          </a:p>
        </p:txBody>
      </p:sp>
      <p:grpSp>
        <p:nvGrpSpPr>
          <p:cNvPr id="7" name="グループ化 6">
            <a:extLst>
              <a:ext uri="{FF2B5EF4-FFF2-40B4-BE49-F238E27FC236}">
                <a16:creationId xmlns:a16="http://schemas.microsoft.com/office/drawing/2014/main" id="{E5AF97F1-A84F-43D2-9871-4D3657FC4D2E}"/>
              </a:ext>
            </a:extLst>
          </p:cNvPr>
          <p:cNvGrpSpPr/>
          <p:nvPr/>
        </p:nvGrpSpPr>
        <p:grpSpPr>
          <a:xfrm>
            <a:off x="418783" y="1100889"/>
            <a:ext cx="4892282" cy="4278627"/>
            <a:chOff x="3494028" y="1026930"/>
            <a:chExt cx="4892282" cy="4278627"/>
          </a:xfrm>
        </p:grpSpPr>
        <p:pic>
          <p:nvPicPr>
            <p:cNvPr id="8" name="図 7">
              <a:extLst>
                <a:ext uri="{FF2B5EF4-FFF2-40B4-BE49-F238E27FC236}">
                  <a16:creationId xmlns:a16="http://schemas.microsoft.com/office/drawing/2014/main" id="{F58EA5EC-783B-4D29-88F9-B1A04944FC8F}"/>
                </a:ext>
              </a:extLst>
            </p:cNvPr>
            <p:cNvPicPr>
              <a:picLocks noChangeAspect="1"/>
            </p:cNvPicPr>
            <p:nvPr/>
          </p:nvPicPr>
          <p:blipFill>
            <a:blip r:embed="rId2"/>
            <a:stretch>
              <a:fillRect/>
            </a:stretch>
          </p:blipFill>
          <p:spPr>
            <a:xfrm>
              <a:off x="3806791" y="1026930"/>
              <a:ext cx="4164021" cy="4278627"/>
            </a:xfrm>
            <a:prstGeom prst="rect">
              <a:avLst/>
            </a:prstGeom>
          </p:spPr>
        </p:pic>
        <p:sp>
          <p:nvSpPr>
            <p:cNvPr id="9" name="テキスト ボックス 8">
              <a:extLst>
                <a:ext uri="{FF2B5EF4-FFF2-40B4-BE49-F238E27FC236}">
                  <a16:creationId xmlns:a16="http://schemas.microsoft.com/office/drawing/2014/main" id="{20B67722-92EF-4F9F-BC8F-527311AC42E9}"/>
                </a:ext>
              </a:extLst>
            </p:cNvPr>
            <p:cNvSpPr txBox="1"/>
            <p:nvPr/>
          </p:nvSpPr>
          <p:spPr>
            <a:xfrm>
              <a:off x="3494028" y="1918400"/>
              <a:ext cx="415498" cy="369332"/>
            </a:xfrm>
            <a:prstGeom prst="rect">
              <a:avLst/>
            </a:prstGeom>
            <a:noFill/>
          </p:spPr>
          <p:txBody>
            <a:bodyPr wrap="none" rtlCol="0">
              <a:spAutoFit/>
            </a:bodyPr>
            <a:lstStyle/>
            <a:p>
              <a:r>
                <a:rPr kumimoji="1" lang="ja-JP" altLang="en-US" dirty="0"/>
                <a:t>①</a:t>
              </a:r>
            </a:p>
          </p:txBody>
        </p:sp>
        <p:sp>
          <p:nvSpPr>
            <p:cNvPr id="10" name="テキスト ボックス 9">
              <a:extLst>
                <a:ext uri="{FF2B5EF4-FFF2-40B4-BE49-F238E27FC236}">
                  <a16:creationId xmlns:a16="http://schemas.microsoft.com/office/drawing/2014/main" id="{F9585DF1-D431-41FC-9198-DC7CA73AFA8B}"/>
                </a:ext>
              </a:extLst>
            </p:cNvPr>
            <p:cNvSpPr txBox="1"/>
            <p:nvPr/>
          </p:nvSpPr>
          <p:spPr>
            <a:xfrm>
              <a:off x="7970812" y="2471853"/>
              <a:ext cx="415498" cy="369332"/>
            </a:xfrm>
            <a:prstGeom prst="rect">
              <a:avLst/>
            </a:prstGeom>
            <a:noFill/>
          </p:spPr>
          <p:txBody>
            <a:bodyPr wrap="none" rtlCol="0">
              <a:spAutoFit/>
            </a:bodyPr>
            <a:lstStyle/>
            <a:p>
              <a:r>
                <a:rPr kumimoji="1" lang="ja-JP" altLang="en-US" dirty="0"/>
                <a:t>②</a:t>
              </a:r>
            </a:p>
          </p:txBody>
        </p:sp>
        <p:sp>
          <p:nvSpPr>
            <p:cNvPr id="11" name="テキスト ボックス 10">
              <a:extLst>
                <a:ext uri="{FF2B5EF4-FFF2-40B4-BE49-F238E27FC236}">
                  <a16:creationId xmlns:a16="http://schemas.microsoft.com/office/drawing/2014/main" id="{FFC8C516-20C8-4ED7-847E-7FE016A4D82D}"/>
                </a:ext>
              </a:extLst>
            </p:cNvPr>
            <p:cNvSpPr txBox="1"/>
            <p:nvPr/>
          </p:nvSpPr>
          <p:spPr>
            <a:xfrm>
              <a:off x="7046951" y="1794705"/>
              <a:ext cx="415498" cy="369332"/>
            </a:xfrm>
            <a:prstGeom prst="rect">
              <a:avLst/>
            </a:prstGeom>
            <a:noFill/>
          </p:spPr>
          <p:txBody>
            <a:bodyPr wrap="none" rtlCol="0">
              <a:spAutoFit/>
            </a:bodyPr>
            <a:lstStyle/>
            <a:p>
              <a:r>
                <a:rPr kumimoji="1" lang="ja-JP" altLang="en-US" dirty="0"/>
                <a:t>③</a:t>
              </a:r>
            </a:p>
          </p:txBody>
        </p:sp>
        <p:sp>
          <p:nvSpPr>
            <p:cNvPr id="12" name="テキスト ボックス 11">
              <a:extLst>
                <a:ext uri="{FF2B5EF4-FFF2-40B4-BE49-F238E27FC236}">
                  <a16:creationId xmlns:a16="http://schemas.microsoft.com/office/drawing/2014/main" id="{908EA923-D684-4537-BA60-3F146CB5F90B}"/>
                </a:ext>
              </a:extLst>
            </p:cNvPr>
            <p:cNvSpPr txBox="1"/>
            <p:nvPr/>
          </p:nvSpPr>
          <p:spPr>
            <a:xfrm>
              <a:off x="7607980" y="3099014"/>
              <a:ext cx="415498" cy="369332"/>
            </a:xfrm>
            <a:prstGeom prst="rect">
              <a:avLst/>
            </a:prstGeom>
            <a:noFill/>
          </p:spPr>
          <p:txBody>
            <a:bodyPr wrap="none" rtlCol="0">
              <a:spAutoFit/>
            </a:bodyPr>
            <a:lstStyle/>
            <a:p>
              <a:r>
                <a:rPr kumimoji="1" lang="ja-JP" altLang="en-US" dirty="0"/>
                <a:t>④</a:t>
              </a:r>
            </a:p>
          </p:txBody>
        </p:sp>
        <p:sp>
          <p:nvSpPr>
            <p:cNvPr id="13" name="テキスト ボックス 12">
              <a:extLst>
                <a:ext uri="{FF2B5EF4-FFF2-40B4-BE49-F238E27FC236}">
                  <a16:creationId xmlns:a16="http://schemas.microsoft.com/office/drawing/2014/main" id="{0007FB3B-AFFE-4BB0-B11B-3B6FE473099E}"/>
                </a:ext>
              </a:extLst>
            </p:cNvPr>
            <p:cNvSpPr txBox="1"/>
            <p:nvPr/>
          </p:nvSpPr>
          <p:spPr>
            <a:xfrm>
              <a:off x="7597261" y="4051234"/>
              <a:ext cx="415498" cy="369332"/>
            </a:xfrm>
            <a:prstGeom prst="rect">
              <a:avLst/>
            </a:prstGeom>
            <a:noFill/>
          </p:spPr>
          <p:txBody>
            <a:bodyPr wrap="none" rtlCol="0">
              <a:spAutoFit/>
            </a:bodyPr>
            <a:lstStyle/>
            <a:p>
              <a:r>
                <a:rPr kumimoji="1" lang="ja-JP" altLang="en-US" dirty="0"/>
                <a:t>⑤</a:t>
              </a:r>
            </a:p>
          </p:txBody>
        </p:sp>
        <p:cxnSp>
          <p:nvCxnSpPr>
            <p:cNvPr id="14" name="直線矢印コネクタ 13">
              <a:extLst>
                <a:ext uri="{FF2B5EF4-FFF2-40B4-BE49-F238E27FC236}">
                  <a16:creationId xmlns:a16="http://schemas.microsoft.com/office/drawing/2014/main" id="{9A7FFDAA-6F4F-42C1-940B-ADC9F8F473C0}"/>
                </a:ext>
              </a:extLst>
            </p:cNvPr>
            <p:cNvCxnSpPr>
              <a:cxnSpLocks/>
            </p:cNvCxnSpPr>
            <p:nvPr/>
          </p:nvCxnSpPr>
          <p:spPr>
            <a:xfrm flipV="1">
              <a:off x="6837487" y="2103066"/>
              <a:ext cx="294833" cy="368787"/>
            </a:xfrm>
            <a:prstGeom prst="straightConnector1">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91188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2DD327AC-4B2C-4018-B63E-B7F112657D8C}"/>
              </a:ext>
            </a:extLst>
          </p:cNvPr>
          <p:cNvPicPr>
            <a:picLocks noChangeAspect="1"/>
          </p:cNvPicPr>
          <p:nvPr/>
        </p:nvPicPr>
        <p:blipFill>
          <a:blip r:embed="rId2"/>
          <a:stretch>
            <a:fillRect/>
          </a:stretch>
        </p:blipFill>
        <p:spPr>
          <a:xfrm>
            <a:off x="555402" y="1146982"/>
            <a:ext cx="5237210" cy="4564036"/>
          </a:xfrm>
          <a:prstGeom prst="rect">
            <a:avLst/>
          </a:prstGeom>
        </p:spPr>
      </p:pic>
    </p:spTree>
    <p:extLst>
      <p:ext uri="{BB962C8B-B14F-4D97-AF65-F5344CB8AC3E}">
        <p14:creationId xmlns:p14="http://schemas.microsoft.com/office/powerpoint/2010/main" val="2911617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61</a:t>
            </a:fld>
            <a:endParaRPr lang="ja-JP" altLang="en-US" dirty="0"/>
          </a:p>
        </p:txBody>
      </p:sp>
      <p:grpSp>
        <p:nvGrpSpPr>
          <p:cNvPr id="8" name="グループ化 7">
            <a:extLst>
              <a:ext uri="{FF2B5EF4-FFF2-40B4-BE49-F238E27FC236}">
                <a16:creationId xmlns:a16="http://schemas.microsoft.com/office/drawing/2014/main" id="{1A39A1AB-4DF8-455A-8D48-76894E721AA0}"/>
              </a:ext>
            </a:extLst>
          </p:cNvPr>
          <p:cNvGrpSpPr/>
          <p:nvPr/>
        </p:nvGrpSpPr>
        <p:grpSpPr>
          <a:xfrm>
            <a:off x="960908" y="920907"/>
            <a:ext cx="9982023" cy="5171529"/>
            <a:chOff x="845708" y="920907"/>
            <a:chExt cx="9982023" cy="5171529"/>
          </a:xfrm>
        </p:grpSpPr>
        <p:pic>
          <p:nvPicPr>
            <p:cNvPr id="6" name="図 5">
              <a:extLst>
                <a:ext uri="{FF2B5EF4-FFF2-40B4-BE49-F238E27FC236}">
                  <a16:creationId xmlns:a16="http://schemas.microsoft.com/office/drawing/2014/main" id="{B508CC0C-9B6D-4E08-AEF8-20CDE54E11EE}"/>
                </a:ext>
              </a:extLst>
            </p:cNvPr>
            <p:cNvPicPr>
              <a:picLocks noChangeAspect="1"/>
            </p:cNvPicPr>
            <p:nvPr/>
          </p:nvPicPr>
          <p:blipFill>
            <a:blip r:embed="rId2"/>
            <a:stretch>
              <a:fillRect/>
            </a:stretch>
          </p:blipFill>
          <p:spPr>
            <a:xfrm>
              <a:off x="845708" y="920907"/>
              <a:ext cx="9982023" cy="3894221"/>
            </a:xfrm>
            <a:prstGeom prst="rect">
              <a:avLst/>
            </a:prstGeom>
          </p:spPr>
        </p:pic>
        <p:pic>
          <p:nvPicPr>
            <p:cNvPr id="7" name="図 6">
              <a:extLst>
                <a:ext uri="{FF2B5EF4-FFF2-40B4-BE49-F238E27FC236}">
                  <a16:creationId xmlns:a16="http://schemas.microsoft.com/office/drawing/2014/main" id="{545B879B-AA12-4568-AEC9-857923BB3094}"/>
                </a:ext>
              </a:extLst>
            </p:cNvPr>
            <p:cNvPicPr>
              <a:picLocks noChangeAspect="1"/>
            </p:cNvPicPr>
            <p:nvPr/>
          </p:nvPicPr>
          <p:blipFill>
            <a:blip r:embed="rId3"/>
            <a:stretch>
              <a:fillRect/>
            </a:stretch>
          </p:blipFill>
          <p:spPr>
            <a:xfrm>
              <a:off x="881618" y="4671128"/>
              <a:ext cx="9924513" cy="1421308"/>
            </a:xfrm>
            <a:prstGeom prst="rect">
              <a:avLst/>
            </a:prstGeom>
          </p:spPr>
        </p:pic>
      </p:grpSp>
    </p:spTree>
    <p:extLst>
      <p:ext uri="{BB962C8B-B14F-4D97-AF65-F5344CB8AC3E}">
        <p14:creationId xmlns:p14="http://schemas.microsoft.com/office/powerpoint/2010/main" val="40498414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E80ABF-F826-461C-8131-2333537B1DB6}"/>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14A2012-A90B-4A65-8AC1-38EB479877FE}"/>
              </a:ext>
            </a:extLst>
          </p:cNvPr>
          <p:cNvSpPr>
            <a:spLocks noGrp="1"/>
          </p:cNvSpPr>
          <p:nvPr>
            <p:ph type="sldNum" sz="quarter" idx="12"/>
          </p:nvPr>
        </p:nvSpPr>
        <p:spPr/>
        <p:txBody>
          <a:bodyPr/>
          <a:lstStyle/>
          <a:p>
            <a:fld id="{13AB05CA-B2B8-0B46-A3D3-7CDE1DE4FAD6}" type="slidenum">
              <a:rPr lang="ja-JP" altLang="en-US" smtClean="0"/>
              <a:pPr/>
              <a:t>62</a:t>
            </a:fld>
            <a:endParaRPr lang="ja-JP" altLang="en-US" dirty="0"/>
          </a:p>
        </p:txBody>
      </p:sp>
      <p:pic>
        <p:nvPicPr>
          <p:cNvPr id="4" name="図 3">
            <a:extLst>
              <a:ext uri="{FF2B5EF4-FFF2-40B4-BE49-F238E27FC236}">
                <a16:creationId xmlns:a16="http://schemas.microsoft.com/office/drawing/2014/main" id="{A21C73BA-2C82-484F-84CD-DE485784A4B8}"/>
              </a:ext>
            </a:extLst>
          </p:cNvPr>
          <p:cNvPicPr>
            <a:picLocks noChangeAspect="1"/>
          </p:cNvPicPr>
          <p:nvPr/>
        </p:nvPicPr>
        <p:blipFill>
          <a:blip r:embed="rId2"/>
          <a:stretch>
            <a:fillRect/>
          </a:stretch>
        </p:blipFill>
        <p:spPr>
          <a:xfrm>
            <a:off x="2275122" y="1377386"/>
            <a:ext cx="7737766" cy="4908730"/>
          </a:xfrm>
          <a:prstGeom prst="rect">
            <a:avLst/>
          </a:prstGeom>
        </p:spPr>
      </p:pic>
      <p:sp>
        <p:nvSpPr>
          <p:cNvPr id="5" name="正方形/長方形 4">
            <a:extLst>
              <a:ext uri="{FF2B5EF4-FFF2-40B4-BE49-F238E27FC236}">
                <a16:creationId xmlns:a16="http://schemas.microsoft.com/office/drawing/2014/main" id="{C38DA461-C4B3-47B0-929D-0B9A780AEB6F}"/>
              </a:ext>
            </a:extLst>
          </p:cNvPr>
          <p:cNvSpPr/>
          <p:nvPr/>
        </p:nvSpPr>
        <p:spPr>
          <a:xfrm>
            <a:off x="858290" y="729203"/>
            <a:ext cx="10475419"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5.9 </a:t>
            </a:r>
            <a:r>
              <a:rPr lang="ja-JP" altLang="en-US" dirty="0"/>
              <a:t>モーター回転センサーによりステータスライトを点灯させる </a:t>
            </a:r>
            <a:r>
              <a:rPr lang="en-US" altLang="ja-JP" dirty="0"/>
              <a:t>Python </a:t>
            </a:r>
            <a:r>
              <a:rPr lang="ja-JP" altLang="en-US" dirty="0"/>
              <a:t>プログラム</a:t>
            </a:r>
          </a:p>
        </p:txBody>
      </p:sp>
    </p:spTree>
    <p:extLst>
      <p:ext uri="{BB962C8B-B14F-4D97-AF65-F5344CB8AC3E}">
        <p14:creationId xmlns:p14="http://schemas.microsoft.com/office/powerpoint/2010/main" val="1210618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2417473" y="2165657"/>
            <a:ext cx="6873788" cy="1444809"/>
          </a:xfrm>
          <a:prstGeom prst="rect">
            <a:avLst/>
          </a:prstGeom>
        </p:spPr>
      </p:pic>
      <p:sp>
        <p:nvSpPr>
          <p:cNvPr id="4" name="テキスト ボックス 3"/>
          <p:cNvSpPr txBox="1"/>
          <p:nvPr/>
        </p:nvSpPr>
        <p:spPr>
          <a:xfrm>
            <a:off x="3418881" y="1750356"/>
            <a:ext cx="492443" cy="461665"/>
          </a:xfrm>
          <a:prstGeom prst="rect">
            <a:avLst/>
          </a:prstGeom>
          <a:noFill/>
        </p:spPr>
        <p:txBody>
          <a:bodyPr wrap="none" rtlCol="0">
            <a:spAutoFit/>
          </a:bodyPr>
          <a:lstStyle/>
          <a:p>
            <a:r>
              <a:rPr kumimoji="1" lang="ja-JP" altLang="en-US" sz="2400" dirty="0"/>
              <a:t>①</a:t>
            </a:r>
          </a:p>
        </p:txBody>
      </p:sp>
      <p:sp>
        <p:nvSpPr>
          <p:cNvPr id="5" name="テキスト ボックス 4"/>
          <p:cNvSpPr txBox="1"/>
          <p:nvPr/>
        </p:nvSpPr>
        <p:spPr>
          <a:xfrm>
            <a:off x="5431403" y="1750356"/>
            <a:ext cx="492443" cy="461665"/>
          </a:xfrm>
          <a:prstGeom prst="rect">
            <a:avLst/>
          </a:prstGeom>
          <a:noFill/>
        </p:spPr>
        <p:txBody>
          <a:bodyPr wrap="none" rtlCol="0">
            <a:spAutoFit/>
          </a:bodyPr>
          <a:lstStyle/>
          <a:p>
            <a:r>
              <a:rPr kumimoji="1" lang="ja-JP" altLang="en-US" sz="2400" dirty="0"/>
              <a:t>②</a:t>
            </a:r>
          </a:p>
        </p:txBody>
      </p:sp>
      <p:sp>
        <p:nvSpPr>
          <p:cNvPr id="6" name="テキスト ボックス 5"/>
          <p:cNvSpPr txBox="1"/>
          <p:nvPr/>
        </p:nvSpPr>
        <p:spPr>
          <a:xfrm>
            <a:off x="7685078" y="1750356"/>
            <a:ext cx="492443" cy="461665"/>
          </a:xfrm>
          <a:prstGeom prst="rect">
            <a:avLst/>
          </a:prstGeom>
          <a:noFill/>
        </p:spPr>
        <p:txBody>
          <a:bodyPr wrap="none" rtlCol="0">
            <a:spAutoFit/>
          </a:bodyPr>
          <a:lstStyle/>
          <a:p>
            <a:r>
              <a:rPr kumimoji="1" lang="ja-JP" altLang="en-US" sz="2400" dirty="0"/>
              <a:t>③</a:t>
            </a:r>
          </a:p>
        </p:txBody>
      </p:sp>
      <p:cxnSp>
        <p:nvCxnSpPr>
          <p:cNvPr id="7" name="直線矢印コネクタ 6"/>
          <p:cNvCxnSpPr/>
          <p:nvPr/>
        </p:nvCxnSpPr>
        <p:spPr>
          <a:xfrm flipH="1">
            <a:off x="5298497" y="3368651"/>
            <a:ext cx="375717" cy="84188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4274969" y="4228463"/>
            <a:ext cx="1694695" cy="400110"/>
          </a:xfrm>
          <a:prstGeom prst="rect">
            <a:avLst/>
          </a:prstGeom>
          <a:noFill/>
        </p:spPr>
        <p:txBody>
          <a:bodyPr wrap="none" rtlCol="0">
            <a:spAutoFit/>
          </a:bodyPr>
          <a:lstStyle/>
          <a:p>
            <a:r>
              <a:rPr lang="ja-JP" altLang="en-US" sz="2000" dirty="0"/>
              <a:t>「変化 ，回転」</a:t>
            </a:r>
            <a:endParaRPr kumimoji="1" lang="ja-JP" altLang="en-US" sz="2000" dirty="0"/>
          </a:p>
        </p:txBody>
      </p:sp>
      <p:sp>
        <p:nvSpPr>
          <p:cNvPr id="9" name="テキスト ボックス 8"/>
          <p:cNvSpPr txBox="1"/>
          <p:nvPr/>
        </p:nvSpPr>
        <p:spPr>
          <a:xfrm>
            <a:off x="5952972" y="4258932"/>
            <a:ext cx="2358338" cy="400110"/>
          </a:xfrm>
          <a:prstGeom prst="rect">
            <a:avLst/>
          </a:prstGeom>
          <a:noFill/>
        </p:spPr>
        <p:txBody>
          <a:bodyPr wrap="none" rtlCol="0">
            <a:spAutoFit/>
          </a:bodyPr>
          <a:lstStyle/>
          <a:p>
            <a:r>
              <a:rPr lang="ja-JP" altLang="en-US" sz="2000" dirty="0"/>
              <a:t>「比較タイプ（超過）」</a:t>
            </a:r>
            <a:endParaRPr kumimoji="1" lang="ja-JP" altLang="en-US" sz="2000" dirty="0"/>
          </a:p>
        </p:txBody>
      </p:sp>
      <p:sp>
        <p:nvSpPr>
          <p:cNvPr id="10" name="テキスト ボックス 9"/>
          <p:cNvSpPr txBox="1"/>
          <p:nvPr/>
        </p:nvSpPr>
        <p:spPr>
          <a:xfrm>
            <a:off x="6493127" y="3828353"/>
            <a:ext cx="1353256" cy="400110"/>
          </a:xfrm>
          <a:prstGeom prst="rect">
            <a:avLst/>
          </a:prstGeom>
          <a:noFill/>
        </p:spPr>
        <p:txBody>
          <a:bodyPr wrap="none" rtlCol="0">
            <a:spAutoFit/>
          </a:bodyPr>
          <a:lstStyle/>
          <a:p>
            <a:r>
              <a:rPr lang="ja-JP" altLang="en-US" sz="2000" dirty="0"/>
              <a:t>「しきい値」</a:t>
            </a:r>
            <a:endParaRPr kumimoji="1" lang="ja-JP" altLang="en-US" sz="2000" dirty="0"/>
          </a:p>
        </p:txBody>
      </p:sp>
      <p:cxnSp>
        <p:nvCxnSpPr>
          <p:cNvPr id="11" name="直線矢印コネクタ 10"/>
          <p:cNvCxnSpPr/>
          <p:nvPr/>
        </p:nvCxnSpPr>
        <p:spPr>
          <a:xfrm>
            <a:off x="6254528" y="3314010"/>
            <a:ext cx="15500" cy="914453"/>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直線矢印コネクタ 11"/>
          <p:cNvCxnSpPr/>
          <p:nvPr/>
        </p:nvCxnSpPr>
        <p:spPr>
          <a:xfrm>
            <a:off x="6794918" y="3314010"/>
            <a:ext cx="9194" cy="542431"/>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タイトル 2">
            <a:extLst>
              <a:ext uri="{FF2B5EF4-FFF2-40B4-BE49-F238E27FC236}">
                <a16:creationId xmlns:a16="http://schemas.microsoft.com/office/drawing/2014/main" id="{B63DDB22-495D-4DBE-848E-5B25F1BBA7AE}"/>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13" name="正方形/長方形 12">
            <a:extLst>
              <a:ext uri="{FF2B5EF4-FFF2-40B4-BE49-F238E27FC236}">
                <a16:creationId xmlns:a16="http://schemas.microsoft.com/office/drawing/2014/main" id="{A49362D3-1599-4217-B52A-B3CE07820FE2}"/>
              </a:ext>
            </a:extLst>
          </p:cNvPr>
          <p:cNvSpPr/>
          <p:nvPr/>
        </p:nvSpPr>
        <p:spPr>
          <a:xfrm>
            <a:off x="1921163" y="5516526"/>
            <a:ext cx="8950037" cy="369332"/>
          </a:xfrm>
          <a:prstGeom prst="rect">
            <a:avLst/>
          </a:prstGeom>
        </p:spPr>
        <p:txBody>
          <a:bodyPr wrap="square">
            <a:spAutoFit/>
          </a:bodyPr>
          <a:lstStyle/>
          <a:p>
            <a:r>
              <a:rPr lang="ja-JP" altLang="en-US" dirty="0"/>
              <a:t>図</a:t>
            </a:r>
            <a:r>
              <a:rPr lang="en-US" altLang="ja-JP" dirty="0"/>
              <a:t>5.22</a:t>
            </a:r>
            <a:r>
              <a:rPr lang="ja-JP" altLang="en-US" dirty="0"/>
              <a:t>　前進するロボットをモーター回転センサーにより停止するプログラム</a:t>
            </a:r>
          </a:p>
        </p:txBody>
      </p:sp>
    </p:spTree>
    <p:extLst>
      <p:ext uri="{BB962C8B-B14F-4D97-AF65-F5344CB8AC3E}">
        <p14:creationId xmlns:p14="http://schemas.microsoft.com/office/powerpoint/2010/main" val="11418791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52633653-DACC-4752-8E57-76D9DE8D7116}"/>
              </a:ext>
            </a:extLst>
          </p:cNvPr>
          <p:cNvSpPr>
            <a:spLocks noGrp="1"/>
          </p:cNvSpPr>
          <p:nvPr>
            <p:ph idx="1"/>
          </p:nvPr>
        </p:nvSpPr>
        <p:spPr>
          <a:xfrm>
            <a:off x="335359" y="815271"/>
            <a:ext cx="11617291" cy="5955693"/>
          </a:xfrm>
        </p:spPr>
        <p:txBody>
          <a:bodyPr>
            <a:normAutofit fontScale="85000" lnSpcReduction="10000"/>
          </a:bodyPr>
          <a:lstStyle/>
          <a:p>
            <a:r>
              <a:rPr lang="ja-JP" altLang="en-US" dirty="0"/>
              <a:t>ブロック①：ステアリングブロックで，「ポート：</a:t>
            </a:r>
            <a:r>
              <a:rPr lang="en-US" altLang="ja-JP" dirty="0"/>
              <a:t>B,C</a:t>
            </a:r>
            <a:r>
              <a:rPr lang="ja-JP" altLang="en-US" dirty="0"/>
              <a:t>」「モード：オン」「ステアリング：</a:t>
            </a:r>
            <a:r>
              <a:rPr lang="en-US" altLang="ja-JP" dirty="0"/>
              <a:t>0</a:t>
            </a:r>
            <a:r>
              <a:rPr lang="ja-JP" altLang="en-US" dirty="0"/>
              <a:t>」「パワー：</a:t>
            </a:r>
            <a:r>
              <a:rPr lang="en-US" altLang="ja-JP" dirty="0"/>
              <a:t>50</a:t>
            </a:r>
            <a:r>
              <a:rPr lang="ja-JP" altLang="en-US" dirty="0"/>
              <a:t>」を設定します．これによりロボットを前進させます．このとき，モーターは出力ポート </a:t>
            </a:r>
            <a:r>
              <a:rPr lang="en-US" altLang="ja-JP" dirty="0"/>
              <a:t>B </a:t>
            </a:r>
            <a:r>
              <a:rPr lang="ja-JP" altLang="en-US" dirty="0"/>
              <a:t>と </a:t>
            </a:r>
            <a:r>
              <a:rPr lang="en-US" altLang="ja-JP" dirty="0"/>
              <a:t>C </a:t>
            </a:r>
            <a:r>
              <a:rPr lang="ja-JP" altLang="en-US" dirty="0"/>
              <a:t>に接続しておきます．</a:t>
            </a:r>
            <a:endParaRPr lang="en-US" altLang="ja-JP" dirty="0"/>
          </a:p>
          <a:p>
            <a:endParaRPr lang="ja-JP" altLang="en-US" dirty="0"/>
          </a:p>
          <a:p>
            <a:r>
              <a:rPr lang="ja-JP" altLang="en-US" dirty="0"/>
              <a:t>ブロック②：待機ブロックで，「ポート：</a:t>
            </a:r>
            <a:r>
              <a:rPr lang="en-US" altLang="ja-JP" dirty="0"/>
              <a:t>B</a:t>
            </a:r>
            <a:r>
              <a:rPr lang="ja-JP" altLang="en-US" dirty="0"/>
              <a:t>」「モード：モーター回転センサー・変化・回転」「比較タイプ：＞（超過）」「しきい値：</a:t>
            </a:r>
            <a:r>
              <a:rPr lang="en-US" altLang="ja-JP" dirty="0"/>
              <a:t>1</a:t>
            </a:r>
            <a:r>
              <a:rPr lang="ja-JP" altLang="en-US" dirty="0"/>
              <a:t>」を設定します．これにより出力ポート </a:t>
            </a:r>
            <a:r>
              <a:rPr lang="en-US" altLang="ja-JP" dirty="0"/>
              <a:t>B </a:t>
            </a:r>
            <a:r>
              <a:rPr lang="ja-JP" altLang="en-US" dirty="0"/>
              <a:t>に接続されたモーター回転センサーで測定された回転数が </a:t>
            </a:r>
            <a:r>
              <a:rPr lang="en-US" altLang="ja-JP" dirty="0"/>
              <a:t>1 </a:t>
            </a:r>
            <a:r>
              <a:rPr lang="ja-JP" altLang="en-US" dirty="0"/>
              <a:t>よりも小さい間，待機させます．</a:t>
            </a:r>
            <a:endParaRPr lang="en-US" altLang="ja-JP" dirty="0"/>
          </a:p>
          <a:p>
            <a:endParaRPr lang="ja-JP" altLang="en-US" dirty="0"/>
          </a:p>
          <a:p>
            <a:r>
              <a:rPr lang="ja-JP" altLang="en-US" dirty="0"/>
              <a:t>ブロック③：ステアリングブロックで，「ポート：</a:t>
            </a:r>
            <a:r>
              <a:rPr lang="en-US" altLang="ja-JP" dirty="0"/>
              <a:t>B,C</a:t>
            </a:r>
            <a:r>
              <a:rPr lang="ja-JP" altLang="en-US" dirty="0"/>
              <a:t>」「モード：オフ」「ブレーキ方法：真」を設定します．これにより，モーター回転センサーで測定した回転数が </a:t>
            </a:r>
            <a:r>
              <a:rPr lang="en-US" altLang="ja-JP" dirty="0"/>
              <a:t>1 </a:t>
            </a:r>
            <a:r>
              <a:rPr lang="ja-JP" altLang="en-US" dirty="0"/>
              <a:t>以上になると，モーターにブレーキをかけてロボットを停止させます．</a:t>
            </a:r>
            <a:endParaRPr kumimoji="1" lang="ja-JP" altLang="en-US" dirty="0"/>
          </a:p>
        </p:txBody>
      </p:sp>
      <p:sp>
        <p:nvSpPr>
          <p:cNvPr id="3" name="スライド番号プレースホルダー 2">
            <a:extLst>
              <a:ext uri="{FF2B5EF4-FFF2-40B4-BE49-F238E27FC236}">
                <a16:creationId xmlns:a16="http://schemas.microsoft.com/office/drawing/2014/main" id="{4A21EEF8-695C-47CA-BCCF-10B30C512785}"/>
              </a:ext>
            </a:extLst>
          </p:cNvPr>
          <p:cNvSpPr>
            <a:spLocks noGrp="1"/>
          </p:cNvSpPr>
          <p:nvPr>
            <p:ph type="sldNum" sz="quarter" idx="12"/>
          </p:nvPr>
        </p:nvSpPr>
        <p:spPr/>
        <p:txBody>
          <a:bodyPr/>
          <a:lstStyle/>
          <a:p>
            <a:fld id="{13AB05CA-B2B8-0B46-A3D3-7CDE1DE4FAD6}" type="slidenum">
              <a:rPr lang="ja-JP" altLang="en-US" smtClean="0"/>
              <a:pPr/>
              <a:t>64</a:t>
            </a:fld>
            <a:endParaRPr lang="ja-JP" altLang="en-US" dirty="0"/>
          </a:p>
        </p:txBody>
      </p:sp>
      <p:sp>
        <p:nvSpPr>
          <p:cNvPr id="4" name="タイトル 3">
            <a:extLst>
              <a:ext uri="{FF2B5EF4-FFF2-40B4-BE49-F238E27FC236}">
                <a16:creationId xmlns:a16="http://schemas.microsoft.com/office/drawing/2014/main" id="{CFEE4E74-EB7F-4706-A31F-92723F41C147}"/>
              </a:ext>
            </a:extLst>
          </p:cNvPr>
          <p:cNvSpPr>
            <a:spLocks noGrp="1"/>
          </p:cNvSpPr>
          <p:nvPr>
            <p:ph type="title"/>
          </p:nvPr>
        </p:nvSpPr>
        <p:spPr/>
        <p:txBody>
          <a:bodyPr/>
          <a:lstStyle/>
          <a:p>
            <a:endParaRPr kumimoji="1" lang="ja-JP" altLang="en-US" dirty="0"/>
          </a:p>
        </p:txBody>
      </p:sp>
    </p:spTree>
    <p:extLst>
      <p:ext uri="{BB962C8B-B14F-4D97-AF65-F5344CB8AC3E}">
        <p14:creationId xmlns:p14="http://schemas.microsoft.com/office/powerpoint/2010/main" val="31792405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97AD5F2-C9DA-46E5-B998-EB4752E783CB}"/>
              </a:ext>
            </a:extLst>
          </p:cNvPr>
          <p:cNvPicPr>
            <a:picLocks noChangeAspect="1"/>
          </p:cNvPicPr>
          <p:nvPr/>
        </p:nvPicPr>
        <p:blipFill>
          <a:blip r:embed="rId2"/>
          <a:stretch>
            <a:fillRect/>
          </a:stretch>
        </p:blipFill>
        <p:spPr>
          <a:xfrm>
            <a:off x="12351275" y="1535132"/>
            <a:ext cx="4729154" cy="4559803"/>
          </a:xfrm>
          <a:prstGeom prst="rect">
            <a:avLst/>
          </a:prstGeom>
        </p:spPr>
      </p:pic>
      <p:sp>
        <p:nvSpPr>
          <p:cNvPr id="5" name="テキスト ボックス 4">
            <a:extLst>
              <a:ext uri="{FF2B5EF4-FFF2-40B4-BE49-F238E27FC236}">
                <a16:creationId xmlns:a16="http://schemas.microsoft.com/office/drawing/2014/main" id="{5F98C504-0F79-4E89-BEB4-1BCE0B8681B3}"/>
              </a:ext>
            </a:extLst>
          </p:cNvPr>
          <p:cNvSpPr txBox="1"/>
          <p:nvPr/>
        </p:nvSpPr>
        <p:spPr>
          <a:xfrm>
            <a:off x="575840" y="2924675"/>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6DE8ABC3-6B19-4454-82E3-B2F353E63D8D}"/>
              </a:ext>
            </a:extLst>
          </p:cNvPr>
          <p:cNvSpPr txBox="1"/>
          <p:nvPr/>
        </p:nvSpPr>
        <p:spPr>
          <a:xfrm>
            <a:off x="581834" y="3466532"/>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ED00408E-E71C-43B8-866F-47BBA443FBEF}"/>
              </a:ext>
            </a:extLst>
          </p:cNvPr>
          <p:cNvSpPr txBox="1"/>
          <p:nvPr/>
        </p:nvSpPr>
        <p:spPr>
          <a:xfrm>
            <a:off x="581834" y="4008389"/>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AC8CA107-34E7-4351-84D0-09DC1C5DEABB}"/>
              </a:ext>
            </a:extLst>
          </p:cNvPr>
          <p:cNvSpPr txBox="1"/>
          <p:nvPr/>
        </p:nvSpPr>
        <p:spPr>
          <a:xfrm>
            <a:off x="621237" y="5214123"/>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097540E1-EAE9-478E-9258-CFBFD52CDE20}"/>
              </a:ext>
            </a:extLst>
          </p:cNvPr>
          <p:cNvSpPr txBox="1"/>
          <p:nvPr/>
        </p:nvSpPr>
        <p:spPr>
          <a:xfrm>
            <a:off x="581834" y="4611256"/>
            <a:ext cx="415498" cy="369332"/>
          </a:xfrm>
          <a:prstGeom prst="rect">
            <a:avLst/>
          </a:prstGeom>
          <a:noFill/>
        </p:spPr>
        <p:txBody>
          <a:bodyPr wrap="none" rtlCol="0">
            <a:spAutoFit/>
          </a:bodyPr>
          <a:lstStyle/>
          <a:p>
            <a:r>
              <a:rPr kumimoji="1" lang="ja-JP" altLang="en-US" dirty="0"/>
              <a:t>④</a:t>
            </a:r>
          </a:p>
        </p:txBody>
      </p:sp>
      <p:pic>
        <p:nvPicPr>
          <p:cNvPr id="10" name="図 9">
            <a:extLst>
              <a:ext uri="{FF2B5EF4-FFF2-40B4-BE49-F238E27FC236}">
                <a16:creationId xmlns:a16="http://schemas.microsoft.com/office/drawing/2014/main" id="{86C3B697-10B2-4A21-ACD7-021AB1AE1006}"/>
              </a:ext>
            </a:extLst>
          </p:cNvPr>
          <p:cNvPicPr>
            <a:picLocks noChangeAspect="1"/>
          </p:cNvPicPr>
          <p:nvPr/>
        </p:nvPicPr>
        <p:blipFill>
          <a:blip r:embed="rId3"/>
          <a:stretch>
            <a:fillRect/>
          </a:stretch>
        </p:blipFill>
        <p:spPr>
          <a:xfrm>
            <a:off x="997332" y="984739"/>
            <a:ext cx="4826532" cy="5110196"/>
          </a:xfrm>
          <a:prstGeom prst="rect">
            <a:avLst/>
          </a:prstGeom>
        </p:spPr>
      </p:pic>
      <p:sp>
        <p:nvSpPr>
          <p:cNvPr id="2" name="タイトル 1">
            <a:extLst>
              <a:ext uri="{FF2B5EF4-FFF2-40B4-BE49-F238E27FC236}">
                <a16:creationId xmlns:a16="http://schemas.microsoft.com/office/drawing/2014/main" id="{5B89FAEE-A5C2-4575-8CF5-AEC6D05A7838}"/>
              </a:ext>
            </a:extLst>
          </p:cNvPr>
          <p:cNvSpPr>
            <a:spLocks noGrp="1"/>
          </p:cNvSpPr>
          <p:nvPr>
            <p:ph type="title" idx="4294967295"/>
          </p:nvPr>
        </p:nvSpPr>
        <p:spPr/>
        <p:txBody>
          <a:bodyPr/>
          <a:lstStyle/>
          <a:p>
            <a:r>
              <a:rPr kumimoji="1" lang="en-US" altLang="ja-JP" dirty="0"/>
              <a:t>EV3-Classroom</a:t>
            </a:r>
            <a:r>
              <a:rPr kumimoji="1" lang="ja-JP" altLang="en-US" dirty="0"/>
              <a:t>のプログラム</a:t>
            </a:r>
          </a:p>
        </p:txBody>
      </p:sp>
      <p:sp>
        <p:nvSpPr>
          <p:cNvPr id="11" name="正方形/長方形 10">
            <a:extLst>
              <a:ext uri="{FF2B5EF4-FFF2-40B4-BE49-F238E27FC236}">
                <a16:creationId xmlns:a16="http://schemas.microsoft.com/office/drawing/2014/main" id="{A119174E-6A2B-4C33-B7C3-A99E6266BB87}"/>
              </a:ext>
            </a:extLst>
          </p:cNvPr>
          <p:cNvSpPr/>
          <p:nvPr/>
        </p:nvSpPr>
        <p:spPr>
          <a:xfrm>
            <a:off x="67870" y="6388250"/>
            <a:ext cx="8950037" cy="369332"/>
          </a:xfrm>
          <a:prstGeom prst="rect">
            <a:avLst/>
          </a:prstGeom>
        </p:spPr>
        <p:txBody>
          <a:bodyPr wrap="square">
            <a:spAutoFit/>
          </a:bodyPr>
          <a:lstStyle/>
          <a:p>
            <a:r>
              <a:rPr lang="ja-JP" altLang="en-US" dirty="0"/>
              <a:t>図</a:t>
            </a:r>
            <a:r>
              <a:rPr lang="en-US" altLang="ja-JP" dirty="0"/>
              <a:t>5.22</a:t>
            </a:r>
            <a:r>
              <a:rPr lang="ja-JP" altLang="en-US" dirty="0"/>
              <a:t>　前進するロボットをモーター回転センサーにより停止するプログラム</a:t>
            </a:r>
          </a:p>
        </p:txBody>
      </p:sp>
      <p:sp>
        <p:nvSpPr>
          <p:cNvPr id="13" name="テキスト ボックス 12">
            <a:extLst>
              <a:ext uri="{FF2B5EF4-FFF2-40B4-BE49-F238E27FC236}">
                <a16:creationId xmlns:a16="http://schemas.microsoft.com/office/drawing/2014/main" id="{CB9CF1F5-8E43-46FA-AB8F-20C0266C6A36}"/>
              </a:ext>
            </a:extLst>
          </p:cNvPr>
          <p:cNvSpPr txBox="1"/>
          <p:nvPr/>
        </p:nvSpPr>
        <p:spPr>
          <a:xfrm>
            <a:off x="6591780" y="1885715"/>
            <a:ext cx="5057111" cy="3416320"/>
          </a:xfrm>
          <a:prstGeom prst="rect">
            <a:avLst/>
          </a:prstGeom>
          <a:noFill/>
        </p:spPr>
        <p:txBody>
          <a:bodyPr wrap="square" rtlCol="0">
            <a:spAutoFit/>
          </a:bodyPr>
          <a:lstStyle/>
          <a:p>
            <a:r>
              <a:rPr kumimoji="1" lang="ja-JP" altLang="en-US" dirty="0"/>
              <a:t>①　モータ停止時にホールド状態にする設定</a:t>
            </a:r>
            <a:endParaRPr kumimoji="1" lang="en-US" altLang="ja-JP" dirty="0"/>
          </a:p>
          <a:p>
            <a:endParaRPr kumimoji="1" lang="en-US" altLang="ja-JP" dirty="0"/>
          </a:p>
          <a:p>
            <a:r>
              <a:rPr lang="ja-JP" altLang="en-US" dirty="0"/>
              <a:t>②　モータの速度を設定する</a:t>
            </a:r>
            <a:endParaRPr lang="en-US" altLang="ja-JP" dirty="0"/>
          </a:p>
          <a:p>
            <a:endParaRPr lang="en-US" altLang="ja-JP" dirty="0"/>
          </a:p>
          <a:p>
            <a:r>
              <a:rPr kumimoji="1" lang="ja-JP" altLang="en-US" dirty="0"/>
              <a:t>③　２つのモータで直進するように回転　</a:t>
            </a:r>
            <a:endParaRPr kumimoji="1" lang="en-US" altLang="ja-JP" dirty="0"/>
          </a:p>
          <a:p>
            <a:r>
              <a:rPr lang="ja-JP" altLang="en-US" dirty="0"/>
              <a:t>　　</a:t>
            </a:r>
            <a:r>
              <a:rPr kumimoji="1" lang="ja-JP" altLang="en-US" dirty="0"/>
              <a:t>を開始する．</a:t>
            </a:r>
            <a:endParaRPr kumimoji="1" lang="en-US" altLang="ja-JP" dirty="0"/>
          </a:p>
          <a:p>
            <a:endParaRPr kumimoji="1" lang="en-US" altLang="ja-JP" dirty="0"/>
          </a:p>
          <a:p>
            <a:r>
              <a:rPr lang="ja-JP" altLang="en-US" dirty="0"/>
              <a:t>④　ポート</a:t>
            </a:r>
            <a:r>
              <a:rPr lang="en-US" altLang="ja-JP" dirty="0"/>
              <a:t>B</a:t>
            </a:r>
            <a:r>
              <a:rPr lang="ja-JP" altLang="en-US" dirty="0"/>
              <a:t>に接続されたモータの回転センサ　　　</a:t>
            </a:r>
            <a:endParaRPr lang="en-US" altLang="ja-JP" dirty="0"/>
          </a:p>
          <a:p>
            <a:r>
              <a:rPr lang="ja-JP" altLang="en-US" dirty="0"/>
              <a:t>　　の値が</a:t>
            </a:r>
            <a:r>
              <a:rPr lang="en-US" altLang="ja-JP" dirty="0"/>
              <a:t>360</a:t>
            </a:r>
            <a:r>
              <a:rPr lang="ja-JP" altLang="en-US" dirty="0"/>
              <a:t>度より大きくなるまで待機する．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Tree>
    <p:extLst>
      <p:ext uri="{BB962C8B-B14F-4D97-AF65-F5344CB8AC3E}">
        <p14:creationId xmlns:p14="http://schemas.microsoft.com/office/powerpoint/2010/main" val="12801285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DCA0164F-69B6-4683-8D38-454F25FE874D}"/>
              </a:ext>
            </a:extLst>
          </p:cNvPr>
          <p:cNvPicPr>
            <a:picLocks noChangeAspect="1"/>
          </p:cNvPicPr>
          <p:nvPr/>
        </p:nvPicPr>
        <p:blipFill>
          <a:blip r:embed="rId2"/>
          <a:stretch>
            <a:fillRect/>
          </a:stretch>
        </p:blipFill>
        <p:spPr>
          <a:xfrm>
            <a:off x="614496" y="1032481"/>
            <a:ext cx="4962013" cy="4568270"/>
          </a:xfrm>
          <a:prstGeom prst="rect">
            <a:avLst/>
          </a:prstGeom>
        </p:spPr>
      </p:pic>
    </p:spTree>
    <p:extLst>
      <p:ext uri="{BB962C8B-B14F-4D97-AF65-F5344CB8AC3E}">
        <p14:creationId xmlns:p14="http://schemas.microsoft.com/office/powerpoint/2010/main" val="5138305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E7D91-9CC7-46F0-AE1E-FC6BE5C09983}"/>
              </a:ext>
            </a:extLst>
          </p:cNvPr>
          <p:cNvSpPr>
            <a:spLocks noGrp="1"/>
          </p:cNvSpPr>
          <p:nvPr>
            <p:ph type="title"/>
          </p:nvPr>
        </p:nvSpPr>
        <p:spPr/>
        <p:txBody>
          <a:bodyPr>
            <a:normAutofit fontScale="90000"/>
          </a:bodyPr>
          <a:lstStyle/>
          <a:p>
            <a:r>
              <a:rPr kumimoji="1" lang="en-US" altLang="ja-JP" dirty="0" err="1"/>
              <a:t>MicroPython</a:t>
            </a:r>
            <a:r>
              <a:rPr lang="ja-JP" altLang="en-US" dirty="0"/>
              <a:t> </a:t>
            </a:r>
            <a:r>
              <a:rPr lang="en-US" altLang="ja-JP" dirty="0"/>
              <a:t>ver.1</a:t>
            </a:r>
            <a:r>
              <a:rPr lang="ja-JP" altLang="en-US" dirty="0"/>
              <a:t>のプログラム</a:t>
            </a:r>
            <a:endParaRPr kumimoji="1" lang="ja-JP" altLang="en-US" dirty="0"/>
          </a:p>
        </p:txBody>
      </p:sp>
      <p:sp>
        <p:nvSpPr>
          <p:cNvPr id="3" name="スライド番号プレースホルダー 2">
            <a:extLst>
              <a:ext uri="{FF2B5EF4-FFF2-40B4-BE49-F238E27FC236}">
                <a16:creationId xmlns:a16="http://schemas.microsoft.com/office/drawing/2014/main" id="{07A1E285-366D-4AA7-A5F6-E0AD0BDE732E}"/>
              </a:ext>
            </a:extLst>
          </p:cNvPr>
          <p:cNvSpPr>
            <a:spLocks noGrp="1"/>
          </p:cNvSpPr>
          <p:nvPr>
            <p:ph type="sldNum" sz="quarter" idx="12"/>
          </p:nvPr>
        </p:nvSpPr>
        <p:spPr/>
        <p:txBody>
          <a:bodyPr/>
          <a:lstStyle/>
          <a:p>
            <a:fld id="{13AB05CA-B2B8-0B46-A3D3-7CDE1DE4FAD6}" type="slidenum">
              <a:rPr lang="ja-JP" altLang="en-US" smtClean="0"/>
              <a:pPr/>
              <a:t>67</a:t>
            </a:fld>
            <a:endParaRPr lang="ja-JP" altLang="en-US" dirty="0"/>
          </a:p>
        </p:txBody>
      </p:sp>
      <p:grpSp>
        <p:nvGrpSpPr>
          <p:cNvPr id="8" name="グループ化 7">
            <a:extLst>
              <a:ext uri="{FF2B5EF4-FFF2-40B4-BE49-F238E27FC236}">
                <a16:creationId xmlns:a16="http://schemas.microsoft.com/office/drawing/2014/main" id="{5EFADB85-94F8-462B-921B-05E8E5050179}"/>
              </a:ext>
            </a:extLst>
          </p:cNvPr>
          <p:cNvGrpSpPr/>
          <p:nvPr/>
        </p:nvGrpSpPr>
        <p:grpSpPr>
          <a:xfrm>
            <a:off x="1397435" y="705960"/>
            <a:ext cx="9397130" cy="6152040"/>
            <a:chOff x="985270" y="592403"/>
            <a:chExt cx="9685695" cy="6340955"/>
          </a:xfrm>
        </p:grpSpPr>
        <p:pic>
          <p:nvPicPr>
            <p:cNvPr id="6" name="図 5">
              <a:extLst>
                <a:ext uri="{FF2B5EF4-FFF2-40B4-BE49-F238E27FC236}">
                  <a16:creationId xmlns:a16="http://schemas.microsoft.com/office/drawing/2014/main" id="{90E91761-8B20-487D-9B69-59B10B7B42F3}"/>
                </a:ext>
              </a:extLst>
            </p:cNvPr>
            <p:cNvPicPr>
              <a:picLocks noChangeAspect="1"/>
            </p:cNvPicPr>
            <p:nvPr/>
          </p:nvPicPr>
          <p:blipFill>
            <a:blip r:embed="rId2"/>
            <a:stretch>
              <a:fillRect/>
            </a:stretch>
          </p:blipFill>
          <p:spPr>
            <a:xfrm>
              <a:off x="985270" y="592403"/>
              <a:ext cx="9677711" cy="4255957"/>
            </a:xfrm>
            <a:prstGeom prst="rect">
              <a:avLst/>
            </a:prstGeom>
          </p:spPr>
        </p:pic>
        <p:pic>
          <p:nvPicPr>
            <p:cNvPr id="7" name="図 6">
              <a:extLst>
                <a:ext uri="{FF2B5EF4-FFF2-40B4-BE49-F238E27FC236}">
                  <a16:creationId xmlns:a16="http://schemas.microsoft.com/office/drawing/2014/main" id="{05A39590-9EAE-4CF4-8123-59AE673B72BA}"/>
                </a:ext>
              </a:extLst>
            </p:cNvPr>
            <p:cNvPicPr>
              <a:picLocks noChangeAspect="1"/>
            </p:cNvPicPr>
            <p:nvPr/>
          </p:nvPicPr>
          <p:blipFill>
            <a:blip r:embed="rId3"/>
            <a:stretch>
              <a:fillRect/>
            </a:stretch>
          </p:blipFill>
          <p:spPr>
            <a:xfrm>
              <a:off x="985270" y="4713553"/>
              <a:ext cx="9685695" cy="2219805"/>
            </a:xfrm>
            <a:prstGeom prst="rect">
              <a:avLst/>
            </a:prstGeom>
          </p:spPr>
        </p:pic>
      </p:grpSp>
    </p:spTree>
    <p:extLst>
      <p:ext uri="{BB962C8B-B14F-4D97-AF65-F5344CB8AC3E}">
        <p14:creationId xmlns:p14="http://schemas.microsoft.com/office/powerpoint/2010/main" val="138087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BE7D91-9CC7-46F0-AE1E-FC6BE5C09983}"/>
              </a:ext>
            </a:extLst>
          </p:cNvPr>
          <p:cNvSpPr>
            <a:spLocks noGrp="1"/>
          </p:cNvSpPr>
          <p:nvPr>
            <p:ph type="title"/>
          </p:nvPr>
        </p:nvSpPr>
        <p:spPr/>
        <p:txBody>
          <a:bodyPr>
            <a:normAutofit fontScale="90000"/>
          </a:bodyPr>
          <a:lstStyle/>
          <a:p>
            <a:r>
              <a:rPr kumimoji="1" lang="en-US" altLang="ja-JP" dirty="0" err="1"/>
              <a:t>MicroPython</a:t>
            </a:r>
            <a:r>
              <a:rPr lang="ja-JP" altLang="en-US" dirty="0"/>
              <a:t> </a:t>
            </a:r>
            <a:r>
              <a:rPr lang="en-US" altLang="ja-JP" dirty="0"/>
              <a:t>ver.2</a:t>
            </a:r>
            <a:r>
              <a:rPr lang="ja-JP" altLang="en-US" dirty="0"/>
              <a:t>のプログラム</a:t>
            </a:r>
            <a:endParaRPr kumimoji="1" lang="ja-JP" altLang="en-US" dirty="0"/>
          </a:p>
        </p:txBody>
      </p:sp>
      <p:sp>
        <p:nvSpPr>
          <p:cNvPr id="3" name="スライド番号プレースホルダー 2">
            <a:extLst>
              <a:ext uri="{FF2B5EF4-FFF2-40B4-BE49-F238E27FC236}">
                <a16:creationId xmlns:a16="http://schemas.microsoft.com/office/drawing/2014/main" id="{07A1E285-366D-4AA7-A5F6-E0AD0BDE732E}"/>
              </a:ext>
            </a:extLst>
          </p:cNvPr>
          <p:cNvSpPr>
            <a:spLocks noGrp="1"/>
          </p:cNvSpPr>
          <p:nvPr>
            <p:ph type="sldNum" sz="quarter" idx="12"/>
          </p:nvPr>
        </p:nvSpPr>
        <p:spPr/>
        <p:txBody>
          <a:bodyPr/>
          <a:lstStyle/>
          <a:p>
            <a:fld id="{13AB05CA-B2B8-0B46-A3D3-7CDE1DE4FAD6}" type="slidenum">
              <a:rPr lang="ja-JP" altLang="en-US" smtClean="0"/>
              <a:pPr/>
              <a:t>68</a:t>
            </a:fld>
            <a:endParaRPr lang="ja-JP" altLang="en-US" dirty="0"/>
          </a:p>
        </p:txBody>
      </p:sp>
      <p:pic>
        <p:nvPicPr>
          <p:cNvPr id="4" name="図 3">
            <a:extLst>
              <a:ext uri="{FF2B5EF4-FFF2-40B4-BE49-F238E27FC236}">
                <a16:creationId xmlns:a16="http://schemas.microsoft.com/office/drawing/2014/main" id="{01A0EA35-1C6E-477A-9ACD-FDC9ECF3C8C6}"/>
              </a:ext>
            </a:extLst>
          </p:cNvPr>
          <p:cNvPicPr>
            <a:picLocks noChangeAspect="1"/>
          </p:cNvPicPr>
          <p:nvPr/>
        </p:nvPicPr>
        <p:blipFill>
          <a:blip r:embed="rId2"/>
          <a:stretch>
            <a:fillRect/>
          </a:stretch>
        </p:blipFill>
        <p:spPr>
          <a:xfrm>
            <a:off x="1964945" y="1239710"/>
            <a:ext cx="8358120" cy="6717533"/>
          </a:xfrm>
          <a:prstGeom prst="rect">
            <a:avLst/>
          </a:prstGeom>
        </p:spPr>
      </p:pic>
      <p:sp>
        <p:nvSpPr>
          <p:cNvPr id="5" name="正方形/長方形 4">
            <a:extLst>
              <a:ext uri="{FF2B5EF4-FFF2-40B4-BE49-F238E27FC236}">
                <a16:creationId xmlns:a16="http://schemas.microsoft.com/office/drawing/2014/main" id="{6CC12CE9-9202-4500-BBDF-3681F65D6756}"/>
              </a:ext>
            </a:extLst>
          </p:cNvPr>
          <p:cNvSpPr/>
          <p:nvPr/>
        </p:nvSpPr>
        <p:spPr>
          <a:xfrm>
            <a:off x="903932" y="729203"/>
            <a:ext cx="10480146"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5.10 </a:t>
            </a:r>
            <a:r>
              <a:rPr lang="ja-JP" altLang="en-US" dirty="0"/>
              <a:t>前進するロボットをモーター回転センサーにより停止する </a:t>
            </a:r>
            <a:r>
              <a:rPr lang="en-US" altLang="ja-JP" dirty="0"/>
              <a:t>Python </a:t>
            </a:r>
            <a:r>
              <a:rPr lang="ja-JP" altLang="en-US" dirty="0"/>
              <a:t>プログラム</a:t>
            </a:r>
          </a:p>
        </p:txBody>
      </p:sp>
    </p:spTree>
    <p:extLst>
      <p:ext uri="{BB962C8B-B14F-4D97-AF65-F5344CB8AC3E}">
        <p14:creationId xmlns:p14="http://schemas.microsoft.com/office/powerpoint/2010/main" val="7960012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95BCAE-9D5C-429F-BE1E-994D1EDE5E1B}"/>
              </a:ext>
            </a:extLst>
          </p:cNvPr>
          <p:cNvSpPr>
            <a:spLocks noGrp="1"/>
          </p:cNvSpPr>
          <p:nvPr>
            <p:ph type="title"/>
          </p:nvPr>
        </p:nvSpPr>
        <p:spPr/>
        <p:txBody>
          <a:bodyPr>
            <a:normAutofit fontScale="90000"/>
          </a:bodyPr>
          <a:lstStyle/>
          <a:p>
            <a:r>
              <a:rPr kumimoji="1" lang="en-US" altLang="ja-JP" dirty="0"/>
              <a:t>EV3-Classroom</a:t>
            </a:r>
            <a:r>
              <a:rPr kumimoji="1" lang="ja-JP" altLang="en-US" dirty="0"/>
              <a:t>のボタンセンサのブロック</a:t>
            </a:r>
          </a:p>
        </p:txBody>
      </p:sp>
      <p:sp>
        <p:nvSpPr>
          <p:cNvPr id="3" name="スライド番号プレースホルダー 2">
            <a:extLst>
              <a:ext uri="{FF2B5EF4-FFF2-40B4-BE49-F238E27FC236}">
                <a16:creationId xmlns:a16="http://schemas.microsoft.com/office/drawing/2014/main" id="{563F466B-B210-4892-8A06-A7A82C646FDF}"/>
              </a:ext>
            </a:extLst>
          </p:cNvPr>
          <p:cNvSpPr>
            <a:spLocks noGrp="1"/>
          </p:cNvSpPr>
          <p:nvPr>
            <p:ph type="sldNum" sz="quarter" idx="12"/>
          </p:nvPr>
        </p:nvSpPr>
        <p:spPr/>
        <p:txBody>
          <a:bodyPr/>
          <a:lstStyle/>
          <a:p>
            <a:fld id="{13AB05CA-B2B8-0B46-A3D3-7CDE1DE4FAD6}" type="slidenum">
              <a:rPr lang="ja-JP" altLang="en-US" smtClean="0"/>
              <a:pPr/>
              <a:t>69</a:t>
            </a:fld>
            <a:endParaRPr lang="ja-JP" altLang="en-US" dirty="0"/>
          </a:p>
        </p:txBody>
      </p:sp>
      <p:pic>
        <p:nvPicPr>
          <p:cNvPr id="4" name="図 3">
            <a:extLst>
              <a:ext uri="{FF2B5EF4-FFF2-40B4-BE49-F238E27FC236}">
                <a16:creationId xmlns:a16="http://schemas.microsoft.com/office/drawing/2014/main" id="{2C0FB93B-63F4-451B-A98C-5FDAD12D785F}"/>
              </a:ext>
            </a:extLst>
          </p:cNvPr>
          <p:cNvPicPr>
            <a:picLocks noChangeAspect="1"/>
          </p:cNvPicPr>
          <p:nvPr/>
        </p:nvPicPr>
        <p:blipFill>
          <a:blip r:embed="rId3"/>
          <a:stretch>
            <a:fillRect/>
          </a:stretch>
        </p:blipFill>
        <p:spPr>
          <a:xfrm>
            <a:off x="693837" y="2108702"/>
            <a:ext cx="3090674" cy="546160"/>
          </a:xfrm>
          <a:prstGeom prst="rect">
            <a:avLst/>
          </a:prstGeom>
        </p:spPr>
      </p:pic>
      <p:pic>
        <p:nvPicPr>
          <p:cNvPr id="5" name="図 4">
            <a:extLst>
              <a:ext uri="{FF2B5EF4-FFF2-40B4-BE49-F238E27FC236}">
                <a16:creationId xmlns:a16="http://schemas.microsoft.com/office/drawing/2014/main" id="{F30E685A-7FC2-476E-BFED-0BE216198822}"/>
              </a:ext>
            </a:extLst>
          </p:cNvPr>
          <p:cNvPicPr>
            <a:picLocks noChangeAspect="1"/>
          </p:cNvPicPr>
          <p:nvPr/>
        </p:nvPicPr>
        <p:blipFill>
          <a:blip r:embed="rId4"/>
          <a:stretch>
            <a:fillRect/>
          </a:stretch>
        </p:blipFill>
        <p:spPr>
          <a:xfrm>
            <a:off x="4187968" y="2108702"/>
            <a:ext cx="3090674" cy="563095"/>
          </a:xfrm>
          <a:prstGeom prst="rect">
            <a:avLst/>
          </a:prstGeom>
        </p:spPr>
      </p:pic>
      <p:pic>
        <p:nvPicPr>
          <p:cNvPr id="6" name="図 5">
            <a:extLst>
              <a:ext uri="{FF2B5EF4-FFF2-40B4-BE49-F238E27FC236}">
                <a16:creationId xmlns:a16="http://schemas.microsoft.com/office/drawing/2014/main" id="{7A767E4B-E433-44F8-B2DB-D067FE5E99CE}"/>
              </a:ext>
            </a:extLst>
          </p:cNvPr>
          <p:cNvPicPr>
            <a:picLocks noChangeAspect="1"/>
          </p:cNvPicPr>
          <p:nvPr/>
        </p:nvPicPr>
        <p:blipFill>
          <a:blip r:embed="rId5"/>
          <a:stretch>
            <a:fillRect/>
          </a:stretch>
        </p:blipFill>
        <p:spPr>
          <a:xfrm>
            <a:off x="7795705" y="2017674"/>
            <a:ext cx="4314242" cy="745149"/>
          </a:xfrm>
          <a:prstGeom prst="rect">
            <a:avLst/>
          </a:prstGeom>
        </p:spPr>
      </p:pic>
      <p:pic>
        <p:nvPicPr>
          <p:cNvPr id="7" name="図 6">
            <a:extLst>
              <a:ext uri="{FF2B5EF4-FFF2-40B4-BE49-F238E27FC236}">
                <a16:creationId xmlns:a16="http://schemas.microsoft.com/office/drawing/2014/main" id="{8CEDBFF5-DA0F-46F7-A77F-03B8A0DEF087}"/>
              </a:ext>
            </a:extLst>
          </p:cNvPr>
          <p:cNvPicPr>
            <a:picLocks noChangeAspect="1"/>
          </p:cNvPicPr>
          <p:nvPr/>
        </p:nvPicPr>
        <p:blipFill>
          <a:blip r:embed="rId6"/>
          <a:stretch>
            <a:fillRect/>
          </a:stretch>
        </p:blipFill>
        <p:spPr>
          <a:xfrm>
            <a:off x="4196436" y="2914520"/>
            <a:ext cx="3082206" cy="2273551"/>
          </a:xfrm>
          <a:prstGeom prst="rect">
            <a:avLst/>
          </a:prstGeom>
        </p:spPr>
      </p:pic>
      <p:pic>
        <p:nvPicPr>
          <p:cNvPr id="8" name="図 7">
            <a:extLst>
              <a:ext uri="{FF2B5EF4-FFF2-40B4-BE49-F238E27FC236}">
                <a16:creationId xmlns:a16="http://schemas.microsoft.com/office/drawing/2014/main" id="{CE2CF67F-127B-4FBD-B1CF-10EA7BA763A7}"/>
              </a:ext>
            </a:extLst>
          </p:cNvPr>
          <p:cNvPicPr>
            <a:picLocks noChangeAspect="1"/>
          </p:cNvPicPr>
          <p:nvPr/>
        </p:nvPicPr>
        <p:blipFill>
          <a:blip r:embed="rId7"/>
          <a:stretch>
            <a:fillRect/>
          </a:stretch>
        </p:blipFill>
        <p:spPr>
          <a:xfrm>
            <a:off x="7806289" y="2978845"/>
            <a:ext cx="4293073" cy="1329413"/>
          </a:xfrm>
          <a:prstGeom prst="rect">
            <a:avLst/>
          </a:prstGeom>
        </p:spPr>
      </p:pic>
      <p:sp>
        <p:nvSpPr>
          <p:cNvPr id="9" name="テキスト ボックス 8">
            <a:extLst>
              <a:ext uri="{FF2B5EF4-FFF2-40B4-BE49-F238E27FC236}">
                <a16:creationId xmlns:a16="http://schemas.microsoft.com/office/drawing/2014/main" id="{F61EFCA4-148C-49B5-9A11-D1C795C87BF5}"/>
              </a:ext>
            </a:extLst>
          </p:cNvPr>
          <p:cNvSpPr txBox="1"/>
          <p:nvPr/>
        </p:nvSpPr>
        <p:spPr>
          <a:xfrm>
            <a:off x="628073" y="1300597"/>
            <a:ext cx="7802136" cy="369332"/>
          </a:xfrm>
          <a:prstGeom prst="rect">
            <a:avLst/>
          </a:prstGeom>
          <a:noFill/>
        </p:spPr>
        <p:txBody>
          <a:bodyPr wrap="none" rtlCol="0">
            <a:spAutoFit/>
          </a:bodyPr>
          <a:lstStyle/>
          <a:p>
            <a:r>
              <a:rPr kumimoji="1" lang="ja-JP" altLang="en-US" dirty="0"/>
              <a:t>インテリジェントブロックのボタンをセンサのように使うことができる</a:t>
            </a:r>
          </a:p>
        </p:txBody>
      </p:sp>
      <p:sp>
        <p:nvSpPr>
          <p:cNvPr id="11" name="テキスト ボックス 10">
            <a:extLst>
              <a:ext uri="{FF2B5EF4-FFF2-40B4-BE49-F238E27FC236}">
                <a16:creationId xmlns:a16="http://schemas.microsoft.com/office/drawing/2014/main" id="{0298BA52-CED0-4685-A83B-8343F1568073}"/>
              </a:ext>
            </a:extLst>
          </p:cNvPr>
          <p:cNvSpPr txBox="1"/>
          <p:nvPr/>
        </p:nvSpPr>
        <p:spPr>
          <a:xfrm>
            <a:off x="3408219" y="5634048"/>
            <a:ext cx="4839854" cy="646331"/>
          </a:xfrm>
          <a:prstGeom prst="rect">
            <a:avLst/>
          </a:prstGeom>
          <a:noFill/>
        </p:spPr>
        <p:txBody>
          <a:bodyPr wrap="square" rtlCol="0">
            <a:spAutoFit/>
          </a:bodyPr>
          <a:lstStyle/>
          <a:p>
            <a:r>
              <a:rPr kumimoji="1" lang="ja-JP" altLang="en-US" dirty="0"/>
              <a:t>押されたボタンの場所と押されてない場合は押されているボタンがないことを知らせる</a:t>
            </a:r>
          </a:p>
        </p:txBody>
      </p:sp>
      <p:sp>
        <p:nvSpPr>
          <p:cNvPr id="12" name="テキスト ボックス 11">
            <a:extLst>
              <a:ext uri="{FF2B5EF4-FFF2-40B4-BE49-F238E27FC236}">
                <a16:creationId xmlns:a16="http://schemas.microsoft.com/office/drawing/2014/main" id="{FEADBB34-21F8-45A9-A6DE-9829973BC105}"/>
              </a:ext>
            </a:extLst>
          </p:cNvPr>
          <p:cNvSpPr txBox="1"/>
          <p:nvPr/>
        </p:nvSpPr>
        <p:spPr>
          <a:xfrm>
            <a:off x="8015498" y="4693322"/>
            <a:ext cx="3874654" cy="369332"/>
          </a:xfrm>
          <a:prstGeom prst="rect">
            <a:avLst/>
          </a:prstGeom>
          <a:noFill/>
        </p:spPr>
        <p:txBody>
          <a:bodyPr wrap="square" rtlCol="0">
            <a:spAutoFit/>
          </a:bodyPr>
          <a:lstStyle/>
          <a:p>
            <a:r>
              <a:rPr kumimoji="1" lang="ja-JP" altLang="en-US" dirty="0"/>
              <a:t>押されたボタンの状態を知らせる</a:t>
            </a:r>
          </a:p>
        </p:txBody>
      </p:sp>
    </p:spTree>
    <p:extLst>
      <p:ext uri="{BB962C8B-B14F-4D97-AF65-F5344CB8AC3E}">
        <p14:creationId xmlns:p14="http://schemas.microsoft.com/office/powerpoint/2010/main" val="4008657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44ACFE-3C03-48CF-8D40-FADCD6B4BB9F}"/>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ver.1</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601FD8C6-32FF-4F7E-A9B4-BCC9D224F2C5}"/>
              </a:ext>
            </a:extLst>
          </p:cNvPr>
          <p:cNvSpPr>
            <a:spLocks noGrp="1"/>
          </p:cNvSpPr>
          <p:nvPr>
            <p:ph type="sldNum" sz="quarter" idx="12"/>
          </p:nvPr>
        </p:nvSpPr>
        <p:spPr/>
        <p:txBody>
          <a:bodyPr/>
          <a:lstStyle/>
          <a:p>
            <a:fld id="{13AB05CA-B2B8-0B46-A3D3-7CDE1DE4FAD6}" type="slidenum">
              <a:rPr lang="ja-JP" altLang="en-US" smtClean="0"/>
              <a:pPr/>
              <a:t>7</a:t>
            </a:fld>
            <a:endParaRPr lang="ja-JP" altLang="en-US" dirty="0"/>
          </a:p>
        </p:txBody>
      </p:sp>
      <p:pic>
        <p:nvPicPr>
          <p:cNvPr id="7" name="図 6">
            <a:extLst>
              <a:ext uri="{FF2B5EF4-FFF2-40B4-BE49-F238E27FC236}">
                <a16:creationId xmlns:a16="http://schemas.microsoft.com/office/drawing/2014/main" id="{A4FAA51A-B9B4-4842-96E5-2CA7F5B1256B}"/>
              </a:ext>
            </a:extLst>
          </p:cNvPr>
          <p:cNvPicPr>
            <a:picLocks noChangeAspect="1"/>
          </p:cNvPicPr>
          <p:nvPr/>
        </p:nvPicPr>
        <p:blipFill>
          <a:blip r:embed="rId2"/>
          <a:stretch>
            <a:fillRect/>
          </a:stretch>
        </p:blipFill>
        <p:spPr>
          <a:xfrm>
            <a:off x="497488" y="1299526"/>
            <a:ext cx="11293034" cy="4467674"/>
          </a:xfrm>
          <a:prstGeom prst="rect">
            <a:avLst/>
          </a:prstGeom>
        </p:spPr>
      </p:pic>
    </p:spTree>
    <p:extLst>
      <p:ext uri="{BB962C8B-B14F-4D97-AF65-F5344CB8AC3E}">
        <p14:creationId xmlns:p14="http://schemas.microsoft.com/office/powerpoint/2010/main" val="1175134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94D352-9480-427F-8A48-E0A27A762A41}"/>
              </a:ext>
            </a:extLst>
          </p:cNvPr>
          <p:cNvSpPr>
            <a:spLocks noGrp="1"/>
          </p:cNvSpPr>
          <p:nvPr>
            <p:ph type="title"/>
          </p:nvPr>
        </p:nvSpPr>
        <p:spPr/>
        <p:txBody>
          <a:bodyPr>
            <a:normAutofit fontScale="90000"/>
          </a:bodyPr>
          <a:lstStyle/>
          <a:p>
            <a:r>
              <a:rPr kumimoji="1" lang="en-US" altLang="ja-JP" dirty="0"/>
              <a:t>EV3-Classroom</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B74752DF-F00C-4C84-BA8B-3D8A21CF4251}"/>
              </a:ext>
            </a:extLst>
          </p:cNvPr>
          <p:cNvSpPr>
            <a:spLocks noGrp="1"/>
          </p:cNvSpPr>
          <p:nvPr>
            <p:ph type="sldNum" sz="quarter" idx="12"/>
          </p:nvPr>
        </p:nvSpPr>
        <p:spPr/>
        <p:txBody>
          <a:bodyPr/>
          <a:lstStyle/>
          <a:p>
            <a:fld id="{13AB05CA-B2B8-0B46-A3D3-7CDE1DE4FAD6}" type="slidenum">
              <a:rPr lang="ja-JP" altLang="en-US" smtClean="0"/>
              <a:pPr/>
              <a:t>70</a:t>
            </a:fld>
            <a:endParaRPr lang="ja-JP" altLang="en-US" dirty="0"/>
          </a:p>
        </p:txBody>
      </p:sp>
      <p:pic>
        <p:nvPicPr>
          <p:cNvPr id="4" name="図 3">
            <a:extLst>
              <a:ext uri="{FF2B5EF4-FFF2-40B4-BE49-F238E27FC236}">
                <a16:creationId xmlns:a16="http://schemas.microsoft.com/office/drawing/2014/main" id="{A8CC4F0D-7DC0-4E8E-B743-C64D9E851624}"/>
              </a:ext>
            </a:extLst>
          </p:cNvPr>
          <p:cNvPicPr>
            <a:picLocks noChangeAspect="1"/>
          </p:cNvPicPr>
          <p:nvPr/>
        </p:nvPicPr>
        <p:blipFill>
          <a:blip r:embed="rId3"/>
          <a:stretch>
            <a:fillRect/>
          </a:stretch>
        </p:blipFill>
        <p:spPr>
          <a:xfrm>
            <a:off x="862023" y="1303339"/>
            <a:ext cx="5055157" cy="3759614"/>
          </a:xfrm>
          <a:prstGeom prst="rect">
            <a:avLst/>
          </a:prstGeom>
        </p:spPr>
      </p:pic>
      <p:sp>
        <p:nvSpPr>
          <p:cNvPr id="5" name="テキスト ボックス 4">
            <a:extLst>
              <a:ext uri="{FF2B5EF4-FFF2-40B4-BE49-F238E27FC236}">
                <a16:creationId xmlns:a16="http://schemas.microsoft.com/office/drawing/2014/main" id="{2E43E3E9-8E34-4A6B-8576-02DE789E2494}"/>
              </a:ext>
            </a:extLst>
          </p:cNvPr>
          <p:cNvSpPr txBox="1"/>
          <p:nvPr/>
        </p:nvSpPr>
        <p:spPr>
          <a:xfrm>
            <a:off x="562365" y="2032901"/>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D4908771-3B3E-4D1E-A9A4-ED1593688B1F}"/>
              </a:ext>
            </a:extLst>
          </p:cNvPr>
          <p:cNvSpPr txBox="1"/>
          <p:nvPr/>
        </p:nvSpPr>
        <p:spPr>
          <a:xfrm>
            <a:off x="4989827" y="2531718"/>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C45A1F5C-7AB3-4374-BF6D-CDE24B1ABED5}"/>
              </a:ext>
            </a:extLst>
          </p:cNvPr>
          <p:cNvSpPr txBox="1"/>
          <p:nvPr/>
        </p:nvSpPr>
        <p:spPr>
          <a:xfrm>
            <a:off x="3998960" y="1528392"/>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0F7D0CF0-874C-4690-9AFF-0A17F0A737A9}"/>
              </a:ext>
            </a:extLst>
          </p:cNvPr>
          <p:cNvSpPr txBox="1"/>
          <p:nvPr/>
        </p:nvSpPr>
        <p:spPr>
          <a:xfrm>
            <a:off x="5501682" y="3949936"/>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0F6D149B-53B9-43E9-BC52-0821460762BB}"/>
              </a:ext>
            </a:extLst>
          </p:cNvPr>
          <p:cNvSpPr txBox="1"/>
          <p:nvPr/>
        </p:nvSpPr>
        <p:spPr>
          <a:xfrm>
            <a:off x="5899267" y="3085438"/>
            <a:ext cx="415498" cy="369332"/>
          </a:xfrm>
          <a:prstGeom prst="rect">
            <a:avLst/>
          </a:prstGeom>
          <a:noFill/>
        </p:spPr>
        <p:txBody>
          <a:bodyPr wrap="none" rtlCol="0">
            <a:spAutoFit/>
          </a:bodyPr>
          <a:lstStyle/>
          <a:p>
            <a:r>
              <a:rPr kumimoji="1" lang="ja-JP" altLang="en-US" dirty="0"/>
              <a:t>④</a:t>
            </a:r>
          </a:p>
        </p:txBody>
      </p:sp>
      <p:sp>
        <p:nvSpPr>
          <p:cNvPr id="10" name="正方形/長方形 9">
            <a:extLst>
              <a:ext uri="{FF2B5EF4-FFF2-40B4-BE49-F238E27FC236}">
                <a16:creationId xmlns:a16="http://schemas.microsoft.com/office/drawing/2014/main" id="{A822F746-1B48-4A5B-8170-975D8F423D2D}"/>
              </a:ext>
            </a:extLst>
          </p:cNvPr>
          <p:cNvSpPr/>
          <p:nvPr/>
        </p:nvSpPr>
        <p:spPr>
          <a:xfrm>
            <a:off x="112744" y="5554661"/>
            <a:ext cx="9140887" cy="369332"/>
          </a:xfrm>
          <a:prstGeom prst="rect">
            <a:avLst/>
          </a:prstGeom>
        </p:spPr>
        <p:txBody>
          <a:bodyPr wrap="square">
            <a:spAutoFit/>
          </a:bodyPr>
          <a:lstStyle/>
          <a:p>
            <a:r>
              <a:rPr lang="ja-JP" altLang="en-US" dirty="0"/>
              <a:t>図</a:t>
            </a:r>
            <a:r>
              <a:rPr lang="en-US" altLang="ja-JP" dirty="0"/>
              <a:t>5.23</a:t>
            </a:r>
            <a:r>
              <a:rPr lang="ja-JP" altLang="en-US" dirty="0"/>
              <a:t>　ボタンセンサによりステータスライトを点灯させるプログラム</a:t>
            </a:r>
          </a:p>
        </p:txBody>
      </p:sp>
      <p:sp>
        <p:nvSpPr>
          <p:cNvPr id="11" name="テキスト ボックス 10">
            <a:extLst>
              <a:ext uri="{FF2B5EF4-FFF2-40B4-BE49-F238E27FC236}">
                <a16:creationId xmlns:a16="http://schemas.microsoft.com/office/drawing/2014/main" id="{9B6C7A1C-F45B-4DA0-A9F9-07C53AD341FD}"/>
              </a:ext>
            </a:extLst>
          </p:cNvPr>
          <p:cNvSpPr txBox="1"/>
          <p:nvPr/>
        </p:nvSpPr>
        <p:spPr>
          <a:xfrm>
            <a:off x="6828734" y="1646633"/>
            <a:ext cx="4977964" cy="3416320"/>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インテリジェントブロックの中央ボタン</a:t>
            </a:r>
            <a:endParaRPr kumimoji="1" lang="en-US" altLang="ja-JP" dirty="0"/>
          </a:p>
          <a:p>
            <a:r>
              <a:rPr lang="ja-JP" altLang="en-US" dirty="0"/>
              <a:t>　　</a:t>
            </a:r>
            <a:r>
              <a:rPr kumimoji="1" lang="ja-JP" altLang="en-US" dirty="0"/>
              <a:t>が押されたかどうかを調べる</a:t>
            </a:r>
            <a:endParaRPr kumimoji="1" lang="en-US" altLang="ja-JP" dirty="0"/>
          </a:p>
          <a:p>
            <a:endParaRPr kumimoji="1" lang="en-US" altLang="ja-JP" dirty="0"/>
          </a:p>
          <a:p>
            <a:r>
              <a:rPr lang="ja-JP" altLang="en-US" dirty="0"/>
              <a:t>④　押されたとき，ステータスライトを</a:t>
            </a:r>
            <a:endParaRPr lang="en-US" altLang="ja-JP" dirty="0"/>
          </a:p>
          <a:p>
            <a:r>
              <a:rPr lang="ja-JP" altLang="en-US" dirty="0"/>
              <a:t>　　オレンジ色</a:t>
            </a:r>
            <a:r>
              <a:rPr kumimoji="1" lang="ja-JP" altLang="en-US" dirty="0"/>
              <a:t>で光らせる．</a:t>
            </a:r>
            <a:endParaRPr kumimoji="1" lang="en-US" altLang="ja-JP" dirty="0"/>
          </a:p>
          <a:p>
            <a:endParaRPr kumimoji="1" lang="en-US" altLang="ja-JP" dirty="0"/>
          </a:p>
          <a:p>
            <a:r>
              <a:rPr lang="ja-JP" altLang="en-US" dirty="0"/>
              <a:t>⑤　押されてないとき，ステータスライ</a:t>
            </a:r>
            <a:endParaRPr lang="en-US" altLang="ja-JP" dirty="0"/>
          </a:p>
          <a:p>
            <a:r>
              <a:rPr lang="ja-JP" altLang="en-US" dirty="0"/>
              <a:t>　　トを緑色</a:t>
            </a:r>
            <a:r>
              <a:rPr kumimoji="1" lang="ja-JP" altLang="en-US" dirty="0"/>
              <a:t>で光らせる．</a:t>
            </a:r>
          </a:p>
        </p:txBody>
      </p:sp>
      <p:cxnSp>
        <p:nvCxnSpPr>
          <p:cNvPr id="13" name="直線矢印コネクタ 12">
            <a:extLst>
              <a:ext uri="{FF2B5EF4-FFF2-40B4-BE49-F238E27FC236}">
                <a16:creationId xmlns:a16="http://schemas.microsoft.com/office/drawing/2014/main" id="{218D25CB-7A38-4D70-B72F-3C9F966B699D}"/>
              </a:ext>
            </a:extLst>
          </p:cNvPr>
          <p:cNvCxnSpPr/>
          <p:nvPr/>
        </p:nvCxnSpPr>
        <p:spPr>
          <a:xfrm flipH="1">
            <a:off x="3575957" y="1796143"/>
            <a:ext cx="538843" cy="73557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79362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FD0CC0-1C34-4475-B964-083137290B2F}"/>
              </a:ext>
            </a:extLst>
          </p:cNvPr>
          <p:cNvSpPr>
            <a:spLocks noGrp="1"/>
          </p:cNvSpPr>
          <p:nvPr>
            <p:ph type="title"/>
          </p:nvPr>
        </p:nvSpPr>
        <p:spPr/>
        <p:txBody>
          <a:bodyPr>
            <a:normAutofit fontScale="90000"/>
          </a:bodyPr>
          <a:lstStyle/>
          <a:p>
            <a:r>
              <a:rPr kumimoji="1" lang="en-US" altLang="ja-JP" dirty="0"/>
              <a:t>EV3-Classroom</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653FCEEA-2CCD-4555-858A-204AC80D5A38}"/>
              </a:ext>
            </a:extLst>
          </p:cNvPr>
          <p:cNvSpPr>
            <a:spLocks noGrp="1"/>
          </p:cNvSpPr>
          <p:nvPr>
            <p:ph type="sldNum" sz="quarter" idx="12"/>
          </p:nvPr>
        </p:nvSpPr>
        <p:spPr/>
        <p:txBody>
          <a:bodyPr/>
          <a:lstStyle/>
          <a:p>
            <a:fld id="{13AB05CA-B2B8-0B46-A3D3-7CDE1DE4FAD6}" type="slidenum">
              <a:rPr lang="ja-JP" altLang="en-US" smtClean="0"/>
              <a:pPr/>
              <a:t>71</a:t>
            </a:fld>
            <a:endParaRPr lang="ja-JP" altLang="en-US" dirty="0"/>
          </a:p>
        </p:txBody>
      </p:sp>
      <p:pic>
        <p:nvPicPr>
          <p:cNvPr id="4" name="図 3">
            <a:extLst>
              <a:ext uri="{FF2B5EF4-FFF2-40B4-BE49-F238E27FC236}">
                <a16:creationId xmlns:a16="http://schemas.microsoft.com/office/drawing/2014/main" id="{96744AC0-29CD-4167-8FAE-7C0E03B7293C}"/>
              </a:ext>
            </a:extLst>
          </p:cNvPr>
          <p:cNvPicPr>
            <a:picLocks noChangeAspect="1"/>
          </p:cNvPicPr>
          <p:nvPr/>
        </p:nvPicPr>
        <p:blipFill>
          <a:blip r:embed="rId3"/>
          <a:stretch>
            <a:fillRect/>
          </a:stretch>
        </p:blipFill>
        <p:spPr>
          <a:xfrm>
            <a:off x="1218691" y="1297281"/>
            <a:ext cx="4170293" cy="4263437"/>
          </a:xfrm>
          <a:prstGeom prst="rect">
            <a:avLst/>
          </a:prstGeom>
        </p:spPr>
      </p:pic>
      <p:sp>
        <p:nvSpPr>
          <p:cNvPr id="5" name="テキスト ボックス 4">
            <a:extLst>
              <a:ext uri="{FF2B5EF4-FFF2-40B4-BE49-F238E27FC236}">
                <a16:creationId xmlns:a16="http://schemas.microsoft.com/office/drawing/2014/main" id="{1A1C3EB7-443C-4EE6-9AB5-D403A7967D41}"/>
              </a:ext>
            </a:extLst>
          </p:cNvPr>
          <p:cNvSpPr txBox="1"/>
          <p:nvPr/>
        </p:nvSpPr>
        <p:spPr>
          <a:xfrm>
            <a:off x="889571" y="2533635"/>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C0FB51E7-2880-45BF-A952-D634922F976E}"/>
              </a:ext>
            </a:extLst>
          </p:cNvPr>
          <p:cNvSpPr txBox="1"/>
          <p:nvPr/>
        </p:nvSpPr>
        <p:spPr>
          <a:xfrm>
            <a:off x="900828" y="3053731"/>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A37D8E52-A240-4F17-80D5-362D5073D705}"/>
              </a:ext>
            </a:extLst>
          </p:cNvPr>
          <p:cNvSpPr txBox="1"/>
          <p:nvPr/>
        </p:nvSpPr>
        <p:spPr>
          <a:xfrm>
            <a:off x="900828" y="3597327"/>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4673E170-9E3C-49D1-958B-F335F2544A11}"/>
              </a:ext>
            </a:extLst>
          </p:cNvPr>
          <p:cNvSpPr txBox="1"/>
          <p:nvPr/>
        </p:nvSpPr>
        <p:spPr>
          <a:xfrm>
            <a:off x="889571" y="4649547"/>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5B5596BE-58A4-4313-BA14-56BBAA3FB682}"/>
              </a:ext>
            </a:extLst>
          </p:cNvPr>
          <p:cNvSpPr txBox="1"/>
          <p:nvPr/>
        </p:nvSpPr>
        <p:spPr>
          <a:xfrm>
            <a:off x="900828" y="4097391"/>
            <a:ext cx="415498" cy="369332"/>
          </a:xfrm>
          <a:prstGeom prst="rect">
            <a:avLst/>
          </a:prstGeom>
          <a:noFill/>
        </p:spPr>
        <p:txBody>
          <a:bodyPr wrap="none" rtlCol="0">
            <a:spAutoFit/>
          </a:bodyPr>
          <a:lstStyle/>
          <a:p>
            <a:r>
              <a:rPr kumimoji="1" lang="ja-JP" altLang="en-US" dirty="0"/>
              <a:t>④</a:t>
            </a:r>
          </a:p>
        </p:txBody>
      </p:sp>
      <p:sp>
        <p:nvSpPr>
          <p:cNvPr id="10" name="正方形/長方形 9">
            <a:extLst>
              <a:ext uri="{FF2B5EF4-FFF2-40B4-BE49-F238E27FC236}">
                <a16:creationId xmlns:a16="http://schemas.microsoft.com/office/drawing/2014/main" id="{AF3E596A-C765-45F3-838A-1107C591EC10}"/>
              </a:ext>
            </a:extLst>
          </p:cNvPr>
          <p:cNvSpPr/>
          <p:nvPr/>
        </p:nvSpPr>
        <p:spPr>
          <a:xfrm>
            <a:off x="335360" y="6015323"/>
            <a:ext cx="8996218" cy="369332"/>
          </a:xfrm>
          <a:prstGeom prst="rect">
            <a:avLst/>
          </a:prstGeom>
        </p:spPr>
        <p:txBody>
          <a:bodyPr wrap="square">
            <a:spAutoFit/>
          </a:bodyPr>
          <a:lstStyle/>
          <a:p>
            <a:r>
              <a:rPr lang="ja-JP" altLang="en-US" dirty="0"/>
              <a:t>図</a:t>
            </a:r>
            <a:r>
              <a:rPr lang="en-US" altLang="ja-JP" dirty="0"/>
              <a:t>5.24</a:t>
            </a:r>
            <a:r>
              <a:rPr lang="ja-JP" altLang="en-US" dirty="0"/>
              <a:t>　前進するロボットをボタンセンサより停止するプログラム</a:t>
            </a:r>
          </a:p>
        </p:txBody>
      </p:sp>
      <p:sp>
        <p:nvSpPr>
          <p:cNvPr id="11" name="テキスト ボックス 10">
            <a:extLst>
              <a:ext uri="{FF2B5EF4-FFF2-40B4-BE49-F238E27FC236}">
                <a16:creationId xmlns:a16="http://schemas.microsoft.com/office/drawing/2014/main" id="{B568114B-EFD7-429E-8EAB-BE235542BE0E}"/>
              </a:ext>
            </a:extLst>
          </p:cNvPr>
          <p:cNvSpPr txBox="1"/>
          <p:nvPr/>
        </p:nvSpPr>
        <p:spPr>
          <a:xfrm>
            <a:off x="6245142" y="1725647"/>
            <a:ext cx="5405294" cy="3416320"/>
          </a:xfrm>
          <a:prstGeom prst="rect">
            <a:avLst/>
          </a:prstGeom>
          <a:noFill/>
        </p:spPr>
        <p:txBody>
          <a:bodyPr wrap="square" rtlCol="0">
            <a:spAutoFit/>
          </a:bodyPr>
          <a:lstStyle/>
          <a:p>
            <a:r>
              <a:rPr kumimoji="1" lang="ja-JP" altLang="en-US" dirty="0"/>
              <a:t>①　モータ停止時にホールド状態にする設定</a:t>
            </a:r>
            <a:endParaRPr kumimoji="1" lang="en-US" altLang="ja-JP" dirty="0"/>
          </a:p>
          <a:p>
            <a:endParaRPr kumimoji="1" lang="en-US" altLang="ja-JP" dirty="0"/>
          </a:p>
          <a:p>
            <a:r>
              <a:rPr lang="ja-JP" altLang="en-US" dirty="0"/>
              <a:t>②　モータの速度を設定する</a:t>
            </a:r>
            <a:endParaRPr lang="en-US" altLang="ja-JP" dirty="0"/>
          </a:p>
          <a:p>
            <a:endParaRPr lang="en-US" altLang="ja-JP" dirty="0"/>
          </a:p>
          <a:p>
            <a:r>
              <a:rPr kumimoji="1" lang="ja-JP" altLang="en-US" dirty="0"/>
              <a:t>③　２つのモータで直進するように回転　</a:t>
            </a:r>
            <a:endParaRPr kumimoji="1" lang="en-US" altLang="ja-JP" dirty="0"/>
          </a:p>
          <a:p>
            <a:r>
              <a:rPr lang="ja-JP" altLang="en-US" dirty="0"/>
              <a:t>　　</a:t>
            </a:r>
            <a:r>
              <a:rPr kumimoji="1" lang="ja-JP" altLang="en-US" dirty="0"/>
              <a:t>を開始する．</a:t>
            </a:r>
            <a:endParaRPr kumimoji="1" lang="en-US" altLang="ja-JP" dirty="0"/>
          </a:p>
          <a:p>
            <a:endParaRPr kumimoji="1" lang="en-US" altLang="ja-JP" dirty="0"/>
          </a:p>
          <a:p>
            <a:r>
              <a:rPr lang="ja-JP" altLang="en-US" dirty="0"/>
              <a:t>④　インテリジェントブロックの中央ボタンが押</a:t>
            </a:r>
            <a:endParaRPr lang="en-US" altLang="ja-JP" dirty="0"/>
          </a:p>
          <a:p>
            <a:r>
              <a:rPr lang="ja-JP" altLang="en-US" dirty="0"/>
              <a:t>　　されるまで待機する．</a:t>
            </a:r>
            <a:endParaRPr lang="en-US" altLang="ja-JP" dirty="0"/>
          </a:p>
          <a:p>
            <a:endParaRPr kumimoji="1" lang="en-US" altLang="ja-JP" dirty="0"/>
          </a:p>
          <a:p>
            <a:r>
              <a:rPr lang="ja-JP" altLang="en-US" dirty="0"/>
              <a:t>⑤　</a:t>
            </a:r>
            <a:r>
              <a:rPr lang="en-US" altLang="ja-JP" dirty="0"/>
              <a:t>2</a:t>
            </a:r>
            <a:r>
              <a:rPr lang="ja-JP" altLang="en-US" dirty="0"/>
              <a:t>つのモータを停止する．</a:t>
            </a:r>
            <a:endParaRPr lang="en-US" altLang="ja-JP" dirty="0"/>
          </a:p>
          <a:p>
            <a:endParaRPr kumimoji="1" lang="ja-JP" altLang="en-US" dirty="0"/>
          </a:p>
        </p:txBody>
      </p:sp>
    </p:spTree>
    <p:extLst>
      <p:ext uri="{BB962C8B-B14F-4D97-AF65-F5344CB8AC3E}">
        <p14:creationId xmlns:p14="http://schemas.microsoft.com/office/powerpoint/2010/main" val="1743467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7F1E57-42D8-4C02-851D-6BA2564E3504}"/>
              </a:ext>
            </a:extLst>
          </p:cNvPr>
          <p:cNvSpPr>
            <a:spLocks noGrp="1"/>
          </p:cNvSpPr>
          <p:nvPr>
            <p:ph type="title"/>
          </p:nvPr>
        </p:nvSpPr>
        <p:spPr/>
        <p:txBody>
          <a:bodyPr>
            <a:normAutofit fontScale="90000"/>
          </a:bodyPr>
          <a:lstStyle/>
          <a:p>
            <a:r>
              <a:rPr kumimoji="1" lang="en-US" altLang="ja-JP" dirty="0"/>
              <a:t>EV3-Classroom</a:t>
            </a:r>
            <a:r>
              <a:rPr kumimoji="1" lang="ja-JP" altLang="en-US" dirty="0"/>
              <a:t>のタイマーセンサのブロック</a:t>
            </a:r>
          </a:p>
        </p:txBody>
      </p:sp>
      <p:sp>
        <p:nvSpPr>
          <p:cNvPr id="3" name="スライド番号プレースホルダー 2">
            <a:extLst>
              <a:ext uri="{FF2B5EF4-FFF2-40B4-BE49-F238E27FC236}">
                <a16:creationId xmlns:a16="http://schemas.microsoft.com/office/drawing/2014/main" id="{8025DA0F-C32E-428B-A43B-02BAACA3A1FC}"/>
              </a:ext>
            </a:extLst>
          </p:cNvPr>
          <p:cNvSpPr>
            <a:spLocks noGrp="1"/>
          </p:cNvSpPr>
          <p:nvPr>
            <p:ph type="sldNum" sz="quarter" idx="12"/>
          </p:nvPr>
        </p:nvSpPr>
        <p:spPr/>
        <p:txBody>
          <a:bodyPr/>
          <a:lstStyle/>
          <a:p>
            <a:fld id="{13AB05CA-B2B8-0B46-A3D3-7CDE1DE4FAD6}" type="slidenum">
              <a:rPr lang="ja-JP" altLang="en-US" smtClean="0"/>
              <a:pPr/>
              <a:t>72</a:t>
            </a:fld>
            <a:endParaRPr lang="ja-JP" altLang="en-US" dirty="0"/>
          </a:p>
        </p:txBody>
      </p:sp>
      <p:pic>
        <p:nvPicPr>
          <p:cNvPr id="4" name="図 3">
            <a:extLst>
              <a:ext uri="{FF2B5EF4-FFF2-40B4-BE49-F238E27FC236}">
                <a16:creationId xmlns:a16="http://schemas.microsoft.com/office/drawing/2014/main" id="{073F01CF-9C25-4846-BF64-93B8C6FC32F1}"/>
              </a:ext>
            </a:extLst>
          </p:cNvPr>
          <p:cNvPicPr>
            <a:picLocks noChangeAspect="1"/>
          </p:cNvPicPr>
          <p:nvPr/>
        </p:nvPicPr>
        <p:blipFill>
          <a:blip r:embed="rId3"/>
          <a:stretch>
            <a:fillRect/>
          </a:stretch>
        </p:blipFill>
        <p:spPr>
          <a:xfrm>
            <a:off x="820754" y="1956833"/>
            <a:ext cx="1312478" cy="554628"/>
          </a:xfrm>
          <a:prstGeom prst="rect">
            <a:avLst/>
          </a:prstGeom>
        </p:spPr>
      </p:pic>
      <p:pic>
        <p:nvPicPr>
          <p:cNvPr id="5" name="図 4">
            <a:extLst>
              <a:ext uri="{FF2B5EF4-FFF2-40B4-BE49-F238E27FC236}">
                <a16:creationId xmlns:a16="http://schemas.microsoft.com/office/drawing/2014/main" id="{633D93D0-9966-4848-9B68-9EC6F9350F28}"/>
              </a:ext>
            </a:extLst>
          </p:cNvPr>
          <p:cNvPicPr>
            <a:picLocks noChangeAspect="1"/>
          </p:cNvPicPr>
          <p:nvPr/>
        </p:nvPicPr>
        <p:blipFill>
          <a:blip r:embed="rId4"/>
          <a:stretch>
            <a:fillRect/>
          </a:stretch>
        </p:blipFill>
        <p:spPr>
          <a:xfrm>
            <a:off x="735597" y="4141160"/>
            <a:ext cx="1672351" cy="783253"/>
          </a:xfrm>
          <a:prstGeom prst="rect">
            <a:avLst/>
          </a:prstGeom>
        </p:spPr>
      </p:pic>
      <p:sp>
        <p:nvSpPr>
          <p:cNvPr id="7" name="テキスト ボックス 6">
            <a:extLst>
              <a:ext uri="{FF2B5EF4-FFF2-40B4-BE49-F238E27FC236}">
                <a16:creationId xmlns:a16="http://schemas.microsoft.com/office/drawing/2014/main" id="{4E4F2C12-A915-4D0F-8B5E-189E0A73D0F4}"/>
              </a:ext>
            </a:extLst>
          </p:cNvPr>
          <p:cNvSpPr txBox="1"/>
          <p:nvPr/>
        </p:nvSpPr>
        <p:spPr>
          <a:xfrm>
            <a:off x="732773" y="1270059"/>
            <a:ext cx="4801314" cy="369332"/>
          </a:xfrm>
          <a:prstGeom prst="rect">
            <a:avLst/>
          </a:prstGeom>
          <a:noFill/>
        </p:spPr>
        <p:txBody>
          <a:bodyPr wrap="none" rtlCol="0">
            <a:spAutoFit/>
          </a:bodyPr>
          <a:lstStyle/>
          <a:p>
            <a:r>
              <a:rPr kumimoji="1" lang="ja-JP" altLang="en-US" dirty="0"/>
              <a:t>タイマーをセンサのように使うことができる</a:t>
            </a:r>
          </a:p>
        </p:txBody>
      </p:sp>
      <p:sp>
        <p:nvSpPr>
          <p:cNvPr id="8" name="テキスト ボックス 7">
            <a:extLst>
              <a:ext uri="{FF2B5EF4-FFF2-40B4-BE49-F238E27FC236}">
                <a16:creationId xmlns:a16="http://schemas.microsoft.com/office/drawing/2014/main" id="{7B5B7C8E-8466-46A5-A013-8736A9940FC8}"/>
              </a:ext>
            </a:extLst>
          </p:cNvPr>
          <p:cNvSpPr txBox="1"/>
          <p:nvPr/>
        </p:nvSpPr>
        <p:spPr>
          <a:xfrm>
            <a:off x="735597" y="2828903"/>
            <a:ext cx="6878806" cy="646331"/>
          </a:xfrm>
          <a:prstGeom prst="rect">
            <a:avLst/>
          </a:prstGeom>
          <a:noFill/>
        </p:spPr>
        <p:txBody>
          <a:bodyPr wrap="none" rtlCol="0">
            <a:spAutoFit/>
          </a:bodyPr>
          <a:lstStyle/>
          <a:p>
            <a:r>
              <a:rPr kumimoji="1" lang="ja-JP" altLang="en-US" dirty="0"/>
              <a:t>タイマー</a:t>
            </a:r>
            <a:r>
              <a:rPr lang="ja-JP" altLang="en-US" dirty="0"/>
              <a:t>は，プログラムがスタートしてからの経過時間</a:t>
            </a:r>
            <a:endParaRPr lang="en-US" altLang="ja-JP" dirty="0"/>
          </a:p>
          <a:p>
            <a:r>
              <a:rPr kumimoji="1" lang="ja-JP" altLang="en-US" dirty="0"/>
              <a:t>を秒単位で知らせる．プログラム開始時に「０」から始まる．</a:t>
            </a:r>
          </a:p>
        </p:txBody>
      </p:sp>
      <p:sp>
        <p:nvSpPr>
          <p:cNvPr id="9" name="テキスト ボックス 8">
            <a:extLst>
              <a:ext uri="{FF2B5EF4-FFF2-40B4-BE49-F238E27FC236}">
                <a16:creationId xmlns:a16="http://schemas.microsoft.com/office/drawing/2014/main" id="{D4F53E01-1531-4D8C-8C37-4E14D9697199}"/>
              </a:ext>
            </a:extLst>
          </p:cNvPr>
          <p:cNvSpPr txBox="1"/>
          <p:nvPr/>
        </p:nvSpPr>
        <p:spPr>
          <a:xfrm>
            <a:off x="658883" y="5219276"/>
            <a:ext cx="4801314" cy="369332"/>
          </a:xfrm>
          <a:prstGeom prst="rect">
            <a:avLst/>
          </a:prstGeom>
          <a:noFill/>
        </p:spPr>
        <p:txBody>
          <a:bodyPr wrap="none" rtlCol="0">
            <a:spAutoFit/>
          </a:bodyPr>
          <a:lstStyle/>
          <a:p>
            <a:r>
              <a:rPr kumimoji="1" lang="ja-JP" altLang="en-US" dirty="0"/>
              <a:t>タイマーの値をリセットするためのブロック</a:t>
            </a:r>
          </a:p>
        </p:txBody>
      </p:sp>
    </p:spTree>
    <p:extLst>
      <p:ext uri="{BB962C8B-B14F-4D97-AF65-F5344CB8AC3E}">
        <p14:creationId xmlns:p14="http://schemas.microsoft.com/office/powerpoint/2010/main" val="8463658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2F234E-A0A0-4649-829F-CE661780FB67}"/>
              </a:ext>
            </a:extLst>
          </p:cNvPr>
          <p:cNvSpPr>
            <a:spLocks noGrp="1"/>
          </p:cNvSpPr>
          <p:nvPr>
            <p:ph type="title"/>
          </p:nvPr>
        </p:nvSpPr>
        <p:spPr/>
        <p:txBody>
          <a:bodyPr>
            <a:normAutofit fontScale="90000"/>
          </a:bodyPr>
          <a:lstStyle/>
          <a:p>
            <a:r>
              <a:rPr kumimoji="1" lang="en-US" altLang="ja-JP" dirty="0"/>
              <a:t>EV3-Classroom</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A93248F0-4E25-48FF-B44E-635C87A86E95}"/>
              </a:ext>
            </a:extLst>
          </p:cNvPr>
          <p:cNvSpPr>
            <a:spLocks noGrp="1"/>
          </p:cNvSpPr>
          <p:nvPr>
            <p:ph type="sldNum" sz="quarter" idx="12"/>
          </p:nvPr>
        </p:nvSpPr>
        <p:spPr/>
        <p:txBody>
          <a:bodyPr/>
          <a:lstStyle/>
          <a:p>
            <a:fld id="{13AB05CA-B2B8-0B46-A3D3-7CDE1DE4FAD6}" type="slidenum">
              <a:rPr lang="ja-JP" altLang="en-US" smtClean="0"/>
              <a:pPr/>
              <a:t>73</a:t>
            </a:fld>
            <a:endParaRPr lang="ja-JP" altLang="en-US" dirty="0"/>
          </a:p>
        </p:txBody>
      </p:sp>
      <p:pic>
        <p:nvPicPr>
          <p:cNvPr id="4" name="図 3">
            <a:extLst>
              <a:ext uri="{FF2B5EF4-FFF2-40B4-BE49-F238E27FC236}">
                <a16:creationId xmlns:a16="http://schemas.microsoft.com/office/drawing/2014/main" id="{AE13990A-2177-4D49-A11D-1294D28FF234}"/>
              </a:ext>
            </a:extLst>
          </p:cNvPr>
          <p:cNvPicPr>
            <a:picLocks noChangeAspect="1"/>
          </p:cNvPicPr>
          <p:nvPr/>
        </p:nvPicPr>
        <p:blipFill>
          <a:blip r:embed="rId3"/>
          <a:stretch>
            <a:fillRect/>
          </a:stretch>
        </p:blipFill>
        <p:spPr>
          <a:xfrm>
            <a:off x="533399" y="766341"/>
            <a:ext cx="5025520" cy="5279548"/>
          </a:xfrm>
          <a:prstGeom prst="rect">
            <a:avLst/>
          </a:prstGeom>
        </p:spPr>
      </p:pic>
      <p:sp>
        <p:nvSpPr>
          <p:cNvPr id="5" name="テキスト ボックス 4">
            <a:extLst>
              <a:ext uri="{FF2B5EF4-FFF2-40B4-BE49-F238E27FC236}">
                <a16:creationId xmlns:a16="http://schemas.microsoft.com/office/drawing/2014/main" id="{4AF6ED8D-46B5-497D-A1DB-289FB746B832}"/>
              </a:ext>
            </a:extLst>
          </p:cNvPr>
          <p:cNvSpPr txBox="1"/>
          <p:nvPr/>
        </p:nvSpPr>
        <p:spPr>
          <a:xfrm>
            <a:off x="212834" y="1522060"/>
            <a:ext cx="415498" cy="369332"/>
          </a:xfrm>
          <a:prstGeom prst="rect">
            <a:avLst/>
          </a:prstGeom>
          <a:noFill/>
        </p:spPr>
        <p:txBody>
          <a:bodyPr wrap="none" rtlCol="0">
            <a:spAutoFit/>
          </a:bodyPr>
          <a:lstStyle/>
          <a:p>
            <a:r>
              <a:rPr kumimoji="1" lang="ja-JP" altLang="en-US" dirty="0"/>
              <a:t>①</a:t>
            </a:r>
          </a:p>
        </p:txBody>
      </p:sp>
      <p:sp>
        <p:nvSpPr>
          <p:cNvPr id="6" name="テキスト ボックス 5">
            <a:extLst>
              <a:ext uri="{FF2B5EF4-FFF2-40B4-BE49-F238E27FC236}">
                <a16:creationId xmlns:a16="http://schemas.microsoft.com/office/drawing/2014/main" id="{C1C6D046-AC77-446E-A1D0-AE548B5DA138}"/>
              </a:ext>
            </a:extLst>
          </p:cNvPr>
          <p:cNvSpPr txBox="1"/>
          <p:nvPr/>
        </p:nvSpPr>
        <p:spPr>
          <a:xfrm>
            <a:off x="3972928" y="2032314"/>
            <a:ext cx="415498" cy="369332"/>
          </a:xfrm>
          <a:prstGeom prst="rect">
            <a:avLst/>
          </a:prstGeom>
          <a:noFill/>
        </p:spPr>
        <p:txBody>
          <a:bodyPr wrap="none" rtlCol="0">
            <a:spAutoFit/>
          </a:bodyPr>
          <a:lstStyle/>
          <a:p>
            <a:r>
              <a:rPr kumimoji="1" lang="ja-JP" altLang="en-US" dirty="0"/>
              <a:t>②</a:t>
            </a:r>
          </a:p>
        </p:txBody>
      </p:sp>
      <p:sp>
        <p:nvSpPr>
          <p:cNvPr id="7" name="テキスト ボックス 6">
            <a:extLst>
              <a:ext uri="{FF2B5EF4-FFF2-40B4-BE49-F238E27FC236}">
                <a16:creationId xmlns:a16="http://schemas.microsoft.com/office/drawing/2014/main" id="{992A275E-F772-49A7-8E6C-BFA2112E7E6E}"/>
              </a:ext>
            </a:extLst>
          </p:cNvPr>
          <p:cNvSpPr txBox="1"/>
          <p:nvPr/>
        </p:nvSpPr>
        <p:spPr>
          <a:xfrm>
            <a:off x="3314659" y="1152728"/>
            <a:ext cx="415498" cy="369332"/>
          </a:xfrm>
          <a:prstGeom prst="rect">
            <a:avLst/>
          </a:prstGeom>
          <a:noFill/>
        </p:spPr>
        <p:txBody>
          <a:bodyPr wrap="none" rtlCol="0">
            <a:spAutoFit/>
          </a:bodyPr>
          <a:lstStyle/>
          <a:p>
            <a:r>
              <a:rPr kumimoji="1" lang="ja-JP" altLang="en-US" dirty="0"/>
              <a:t>③</a:t>
            </a:r>
          </a:p>
        </p:txBody>
      </p:sp>
      <p:sp>
        <p:nvSpPr>
          <p:cNvPr id="8" name="テキスト ボックス 7">
            <a:extLst>
              <a:ext uri="{FF2B5EF4-FFF2-40B4-BE49-F238E27FC236}">
                <a16:creationId xmlns:a16="http://schemas.microsoft.com/office/drawing/2014/main" id="{93062674-B75D-41F2-B820-B5052512E71E}"/>
              </a:ext>
            </a:extLst>
          </p:cNvPr>
          <p:cNvSpPr txBox="1"/>
          <p:nvPr/>
        </p:nvSpPr>
        <p:spPr>
          <a:xfrm>
            <a:off x="5191426" y="3473971"/>
            <a:ext cx="415498" cy="369332"/>
          </a:xfrm>
          <a:prstGeom prst="rect">
            <a:avLst/>
          </a:prstGeom>
          <a:noFill/>
        </p:spPr>
        <p:txBody>
          <a:bodyPr wrap="none" rtlCol="0">
            <a:spAutoFit/>
          </a:bodyPr>
          <a:lstStyle/>
          <a:p>
            <a:r>
              <a:rPr kumimoji="1" lang="ja-JP" altLang="en-US" dirty="0"/>
              <a:t>⑤</a:t>
            </a:r>
          </a:p>
        </p:txBody>
      </p:sp>
      <p:sp>
        <p:nvSpPr>
          <p:cNvPr id="9" name="テキスト ボックス 8">
            <a:extLst>
              <a:ext uri="{FF2B5EF4-FFF2-40B4-BE49-F238E27FC236}">
                <a16:creationId xmlns:a16="http://schemas.microsoft.com/office/drawing/2014/main" id="{1AD0C69E-7BEF-46F0-A963-C861E11138A6}"/>
              </a:ext>
            </a:extLst>
          </p:cNvPr>
          <p:cNvSpPr txBox="1"/>
          <p:nvPr/>
        </p:nvSpPr>
        <p:spPr>
          <a:xfrm>
            <a:off x="5606924" y="2625589"/>
            <a:ext cx="415498" cy="369332"/>
          </a:xfrm>
          <a:prstGeom prst="rect">
            <a:avLst/>
          </a:prstGeom>
          <a:noFill/>
        </p:spPr>
        <p:txBody>
          <a:bodyPr wrap="none" rtlCol="0">
            <a:spAutoFit/>
          </a:bodyPr>
          <a:lstStyle/>
          <a:p>
            <a:r>
              <a:rPr kumimoji="1" lang="ja-JP" altLang="en-US" dirty="0"/>
              <a:t>④</a:t>
            </a:r>
          </a:p>
        </p:txBody>
      </p:sp>
      <p:sp>
        <p:nvSpPr>
          <p:cNvPr id="10" name="正方形/長方形 9">
            <a:extLst>
              <a:ext uri="{FF2B5EF4-FFF2-40B4-BE49-F238E27FC236}">
                <a16:creationId xmlns:a16="http://schemas.microsoft.com/office/drawing/2014/main" id="{BE1EE3A6-1DAC-49A4-90C8-9B8D88FD7FAE}"/>
              </a:ext>
            </a:extLst>
          </p:cNvPr>
          <p:cNvSpPr/>
          <p:nvPr/>
        </p:nvSpPr>
        <p:spPr>
          <a:xfrm>
            <a:off x="243690" y="6240959"/>
            <a:ext cx="9569669" cy="369332"/>
          </a:xfrm>
          <a:prstGeom prst="rect">
            <a:avLst/>
          </a:prstGeom>
        </p:spPr>
        <p:txBody>
          <a:bodyPr wrap="square">
            <a:spAutoFit/>
          </a:bodyPr>
          <a:lstStyle/>
          <a:p>
            <a:r>
              <a:rPr lang="ja-JP" altLang="en-US" dirty="0"/>
              <a:t>図</a:t>
            </a:r>
            <a:r>
              <a:rPr lang="en-US" altLang="ja-JP" dirty="0"/>
              <a:t>5.25</a:t>
            </a:r>
            <a:r>
              <a:rPr lang="ja-JP" altLang="en-US" dirty="0"/>
              <a:t>　タイマーセンサにより</a:t>
            </a:r>
            <a:r>
              <a:rPr lang="en-US" altLang="ja-JP" dirty="0"/>
              <a:t>10</a:t>
            </a:r>
            <a:r>
              <a:rPr lang="ja-JP" altLang="en-US" dirty="0"/>
              <a:t>秒毎にステータスライトを</a:t>
            </a:r>
            <a:r>
              <a:rPr lang="en-US" altLang="ja-JP" dirty="0"/>
              <a:t>2</a:t>
            </a:r>
            <a:r>
              <a:rPr lang="ja-JP" altLang="en-US" dirty="0"/>
              <a:t>色に点灯させるプログラム</a:t>
            </a:r>
          </a:p>
        </p:txBody>
      </p:sp>
      <p:sp>
        <p:nvSpPr>
          <p:cNvPr id="11" name="テキスト ボックス 10">
            <a:extLst>
              <a:ext uri="{FF2B5EF4-FFF2-40B4-BE49-F238E27FC236}">
                <a16:creationId xmlns:a16="http://schemas.microsoft.com/office/drawing/2014/main" id="{32B04FC1-57AB-46E5-A382-A3A9D775FB2A}"/>
              </a:ext>
            </a:extLst>
          </p:cNvPr>
          <p:cNvSpPr txBox="1"/>
          <p:nvPr/>
        </p:nvSpPr>
        <p:spPr>
          <a:xfrm>
            <a:off x="6218590" y="1073314"/>
            <a:ext cx="5575794" cy="4801314"/>
          </a:xfrm>
          <a:prstGeom prst="rect">
            <a:avLst/>
          </a:prstGeom>
          <a:noFill/>
        </p:spPr>
        <p:txBody>
          <a:bodyPr wrap="square" rtlCol="0">
            <a:spAutoFit/>
          </a:bodyPr>
          <a:lstStyle/>
          <a:p>
            <a:r>
              <a:rPr kumimoji="1" lang="ja-JP" altLang="en-US" dirty="0"/>
              <a:t>①　無限に繰り返す処理</a:t>
            </a:r>
            <a:endParaRPr kumimoji="1" lang="en-US" altLang="ja-JP" dirty="0"/>
          </a:p>
          <a:p>
            <a:endParaRPr kumimoji="1" lang="en-US" altLang="ja-JP" dirty="0"/>
          </a:p>
          <a:p>
            <a:r>
              <a:rPr lang="ja-JP" altLang="en-US" dirty="0"/>
              <a:t>②　場合分けの処理</a:t>
            </a:r>
            <a:endParaRPr lang="en-US" altLang="ja-JP" dirty="0"/>
          </a:p>
          <a:p>
            <a:endParaRPr lang="en-US" altLang="ja-JP" dirty="0"/>
          </a:p>
          <a:p>
            <a:r>
              <a:rPr kumimoji="1" lang="ja-JP" altLang="en-US" dirty="0"/>
              <a:t>③　タイマーの値が</a:t>
            </a:r>
            <a:r>
              <a:rPr kumimoji="1" lang="en-US" altLang="ja-JP" dirty="0"/>
              <a:t>10</a:t>
            </a:r>
            <a:r>
              <a:rPr kumimoji="1" lang="ja-JP" altLang="en-US" dirty="0"/>
              <a:t>より小さいかどうかを調べる</a:t>
            </a:r>
            <a:endParaRPr kumimoji="1" lang="en-US" altLang="ja-JP" dirty="0"/>
          </a:p>
          <a:p>
            <a:endParaRPr kumimoji="1" lang="en-US" altLang="ja-JP" dirty="0"/>
          </a:p>
          <a:p>
            <a:r>
              <a:rPr lang="ja-JP" altLang="en-US" dirty="0"/>
              <a:t>④　</a:t>
            </a:r>
            <a:r>
              <a:rPr lang="en-US" altLang="ja-JP" dirty="0"/>
              <a:t>10</a:t>
            </a:r>
            <a:r>
              <a:rPr lang="ja-JP" altLang="en-US" dirty="0"/>
              <a:t>より小さいとき，ステータスライトをオレン</a:t>
            </a:r>
            <a:endParaRPr lang="en-US" altLang="ja-JP" dirty="0"/>
          </a:p>
          <a:p>
            <a:r>
              <a:rPr lang="ja-JP" altLang="en-US" dirty="0"/>
              <a:t>　　ジ色</a:t>
            </a:r>
            <a:r>
              <a:rPr kumimoji="1" lang="ja-JP" altLang="en-US" dirty="0"/>
              <a:t>で光らせる．</a:t>
            </a:r>
            <a:endParaRPr kumimoji="1" lang="en-US" altLang="ja-JP" dirty="0"/>
          </a:p>
          <a:p>
            <a:endParaRPr kumimoji="1" lang="en-US" altLang="ja-JP" dirty="0"/>
          </a:p>
          <a:p>
            <a:r>
              <a:rPr lang="ja-JP" altLang="en-US" dirty="0"/>
              <a:t>⑤　そうでないとき，ステータスライトを緑色</a:t>
            </a:r>
            <a:r>
              <a:rPr kumimoji="1" lang="ja-JP" altLang="en-US" dirty="0"/>
              <a:t>で光　　</a:t>
            </a:r>
            <a:endParaRPr kumimoji="1" lang="en-US" altLang="ja-JP" dirty="0"/>
          </a:p>
          <a:p>
            <a:r>
              <a:rPr lang="ja-JP" altLang="en-US" dirty="0"/>
              <a:t>　　</a:t>
            </a:r>
            <a:r>
              <a:rPr kumimoji="1" lang="ja-JP" altLang="en-US" dirty="0"/>
              <a:t>らせる．</a:t>
            </a:r>
            <a:endParaRPr kumimoji="1" lang="en-US" altLang="ja-JP" dirty="0"/>
          </a:p>
          <a:p>
            <a:endParaRPr kumimoji="1" lang="en-US" altLang="ja-JP" dirty="0"/>
          </a:p>
          <a:p>
            <a:r>
              <a:rPr lang="ja-JP" altLang="en-US" dirty="0"/>
              <a:t>⑥　場合分けの処理</a:t>
            </a:r>
            <a:endParaRPr lang="en-US" altLang="ja-JP" dirty="0"/>
          </a:p>
          <a:p>
            <a:endParaRPr kumimoji="1" lang="en-US" altLang="ja-JP" dirty="0"/>
          </a:p>
          <a:p>
            <a:r>
              <a:rPr lang="ja-JP" altLang="en-US" dirty="0"/>
              <a:t>⑦　タイマーの値が</a:t>
            </a:r>
            <a:r>
              <a:rPr lang="en-US" altLang="ja-JP" dirty="0"/>
              <a:t>20</a:t>
            </a:r>
            <a:r>
              <a:rPr lang="ja-JP" altLang="en-US" dirty="0"/>
              <a:t>より大きいかどうかを調べる</a:t>
            </a:r>
            <a:endParaRPr lang="en-US" altLang="ja-JP" dirty="0"/>
          </a:p>
          <a:p>
            <a:endParaRPr kumimoji="1" lang="en-US" altLang="ja-JP" dirty="0"/>
          </a:p>
          <a:p>
            <a:r>
              <a:rPr kumimoji="1" lang="ja-JP" altLang="en-US" dirty="0"/>
              <a:t>⑧　</a:t>
            </a:r>
            <a:r>
              <a:rPr kumimoji="1" lang="en-US" altLang="ja-JP" dirty="0"/>
              <a:t>20</a:t>
            </a:r>
            <a:r>
              <a:rPr kumimoji="1" lang="ja-JP" altLang="en-US" dirty="0"/>
              <a:t>より大きいとき，タイマーをリセットする</a:t>
            </a:r>
          </a:p>
        </p:txBody>
      </p:sp>
      <p:cxnSp>
        <p:nvCxnSpPr>
          <p:cNvPr id="13" name="直線矢印コネクタ 12">
            <a:extLst>
              <a:ext uri="{FF2B5EF4-FFF2-40B4-BE49-F238E27FC236}">
                <a16:creationId xmlns:a16="http://schemas.microsoft.com/office/drawing/2014/main" id="{AC65BA20-7241-4CAB-A27C-9C9D5158875B}"/>
              </a:ext>
            </a:extLst>
          </p:cNvPr>
          <p:cNvCxnSpPr/>
          <p:nvPr/>
        </p:nvCxnSpPr>
        <p:spPr>
          <a:xfrm flipH="1">
            <a:off x="2924576" y="1462037"/>
            <a:ext cx="485016" cy="5702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4" name="テキスト ボックス 13">
            <a:extLst>
              <a:ext uri="{FF2B5EF4-FFF2-40B4-BE49-F238E27FC236}">
                <a16:creationId xmlns:a16="http://schemas.microsoft.com/office/drawing/2014/main" id="{CB37AEB1-4A6D-44BE-ABF8-5D6B922F5055}"/>
              </a:ext>
            </a:extLst>
          </p:cNvPr>
          <p:cNvSpPr txBox="1"/>
          <p:nvPr/>
        </p:nvSpPr>
        <p:spPr>
          <a:xfrm>
            <a:off x="3972928" y="4328500"/>
            <a:ext cx="415498" cy="369332"/>
          </a:xfrm>
          <a:prstGeom prst="rect">
            <a:avLst/>
          </a:prstGeom>
          <a:noFill/>
        </p:spPr>
        <p:txBody>
          <a:bodyPr wrap="none" rtlCol="0">
            <a:spAutoFit/>
          </a:bodyPr>
          <a:lstStyle/>
          <a:p>
            <a:r>
              <a:rPr kumimoji="1" lang="ja-JP" altLang="en-US" dirty="0"/>
              <a:t>⑥</a:t>
            </a:r>
          </a:p>
        </p:txBody>
      </p:sp>
      <p:sp>
        <p:nvSpPr>
          <p:cNvPr id="15" name="テキスト ボックス 14">
            <a:extLst>
              <a:ext uri="{FF2B5EF4-FFF2-40B4-BE49-F238E27FC236}">
                <a16:creationId xmlns:a16="http://schemas.microsoft.com/office/drawing/2014/main" id="{9387E52A-4799-43FD-BC15-4F50BCED905D}"/>
              </a:ext>
            </a:extLst>
          </p:cNvPr>
          <p:cNvSpPr txBox="1"/>
          <p:nvPr/>
        </p:nvSpPr>
        <p:spPr>
          <a:xfrm>
            <a:off x="4180677" y="5062543"/>
            <a:ext cx="415498" cy="369332"/>
          </a:xfrm>
          <a:prstGeom prst="rect">
            <a:avLst/>
          </a:prstGeom>
          <a:noFill/>
        </p:spPr>
        <p:txBody>
          <a:bodyPr wrap="none" rtlCol="0">
            <a:spAutoFit/>
          </a:bodyPr>
          <a:lstStyle/>
          <a:p>
            <a:r>
              <a:rPr kumimoji="1" lang="ja-JP" altLang="en-US" dirty="0"/>
              <a:t>⑦</a:t>
            </a:r>
          </a:p>
        </p:txBody>
      </p:sp>
      <p:sp>
        <p:nvSpPr>
          <p:cNvPr id="16" name="テキスト ボックス 15">
            <a:extLst>
              <a:ext uri="{FF2B5EF4-FFF2-40B4-BE49-F238E27FC236}">
                <a16:creationId xmlns:a16="http://schemas.microsoft.com/office/drawing/2014/main" id="{7BC9D739-CC2D-4232-8D85-10CA273BC543}"/>
              </a:ext>
            </a:extLst>
          </p:cNvPr>
          <p:cNvSpPr txBox="1"/>
          <p:nvPr/>
        </p:nvSpPr>
        <p:spPr>
          <a:xfrm>
            <a:off x="2509078" y="4980861"/>
            <a:ext cx="415498" cy="369332"/>
          </a:xfrm>
          <a:prstGeom prst="rect">
            <a:avLst/>
          </a:prstGeom>
          <a:noFill/>
        </p:spPr>
        <p:txBody>
          <a:bodyPr wrap="none" rtlCol="0">
            <a:spAutoFit/>
          </a:bodyPr>
          <a:lstStyle/>
          <a:p>
            <a:r>
              <a:rPr kumimoji="1" lang="ja-JP" altLang="en-US" dirty="0"/>
              <a:t>⑧</a:t>
            </a:r>
          </a:p>
        </p:txBody>
      </p:sp>
      <p:cxnSp>
        <p:nvCxnSpPr>
          <p:cNvPr id="18" name="直線矢印コネクタ 17">
            <a:extLst>
              <a:ext uri="{FF2B5EF4-FFF2-40B4-BE49-F238E27FC236}">
                <a16:creationId xmlns:a16="http://schemas.microsoft.com/office/drawing/2014/main" id="{2606CDE1-F109-4BB8-9D35-274228193C7C}"/>
              </a:ext>
            </a:extLst>
          </p:cNvPr>
          <p:cNvCxnSpPr/>
          <p:nvPr/>
        </p:nvCxnSpPr>
        <p:spPr>
          <a:xfrm flipH="1" flipV="1">
            <a:off x="3046159" y="4697832"/>
            <a:ext cx="1134518" cy="4893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1518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44ACFE-3C03-48CF-8D40-FADCD6B4BB9F}"/>
              </a:ext>
            </a:extLst>
          </p:cNvPr>
          <p:cNvSpPr>
            <a:spLocks noGrp="1"/>
          </p:cNvSpPr>
          <p:nvPr>
            <p:ph type="title"/>
          </p:nvPr>
        </p:nvSpPr>
        <p:spPr/>
        <p:txBody>
          <a:bodyPr>
            <a:normAutofit fontScale="90000"/>
          </a:bodyPr>
          <a:lstStyle/>
          <a:p>
            <a:r>
              <a:rPr kumimoji="1" lang="en-US" altLang="ja-JP" dirty="0" err="1"/>
              <a:t>MicroPython</a:t>
            </a:r>
            <a:r>
              <a:rPr kumimoji="1" lang="en-US" altLang="ja-JP" dirty="0"/>
              <a:t> ver.2</a:t>
            </a:r>
            <a:r>
              <a:rPr kumimoji="1" lang="ja-JP" altLang="en-US" dirty="0"/>
              <a:t>のプログラム</a:t>
            </a:r>
          </a:p>
        </p:txBody>
      </p:sp>
      <p:sp>
        <p:nvSpPr>
          <p:cNvPr id="3" name="スライド番号プレースホルダー 2">
            <a:extLst>
              <a:ext uri="{FF2B5EF4-FFF2-40B4-BE49-F238E27FC236}">
                <a16:creationId xmlns:a16="http://schemas.microsoft.com/office/drawing/2014/main" id="{601FD8C6-32FF-4F7E-A9B4-BCC9D224F2C5}"/>
              </a:ext>
            </a:extLst>
          </p:cNvPr>
          <p:cNvSpPr>
            <a:spLocks noGrp="1"/>
          </p:cNvSpPr>
          <p:nvPr>
            <p:ph type="sldNum" sz="quarter" idx="12"/>
          </p:nvPr>
        </p:nvSpPr>
        <p:spPr/>
        <p:txBody>
          <a:bodyPr/>
          <a:lstStyle/>
          <a:p>
            <a:fld id="{13AB05CA-B2B8-0B46-A3D3-7CDE1DE4FAD6}" type="slidenum">
              <a:rPr lang="ja-JP" altLang="en-US" smtClean="0"/>
              <a:pPr/>
              <a:t>8</a:t>
            </a:fld>
            <a:endParaRPr lang="ja-JP" altLang="en-US" dirty="0"/>
          </a:p>
        </p:txBody>
      </p:sp>
      <p:pic>
        <p:nvPicPr>
          <p:cNvPr id="4" name="図 3">
            <a:extLst>
              <a:ext uri="{FF2B5EF4-FFF2-40B4-BE49-F238E27FC236}">
                <a16:creationId xmlns:a16="http://schemas.microsoft.com/office/drawing/2014/main" id="{BBACFA5E-A707-40D1-8459-054567E98333}"/>
              </a:ext>
            </a:extLst>
          </p:cNvPr>
          <p:cNvPicPr>
            <a:picLocks noChangeAspect="1"/>
          </p:cNvPicPr>
          <p:nvPr/>
        </p:nvPicPr>
        <p:blipFill>
          <a:blip r:embed="rId2"/>
          <a:stretch>
            <a:fillRect/>
          </a:stretch>
        </p:blipFill>
        <p:spPr>
          <a:xfrm>
            <a:off x="2414297" y="1584145"/>
            <a:ext cx="7016108" cy="4908730"/>
          </a:xfrm>
          <a:prstGeom prst="rect">
            <a:avLst/>
          </a:prstGeom>
        </p:spPr>
      </p:pic>
      <p:sp>
        <p:nvSpPr>
          <p:cNvPr id="5" name="正方形/長方形 4">
            <a:extLst>
              <a:ext uri="{FF2B5EF4-FFF2-40B4-BE49-F238E27FC236}">
                <a16:creationId xmlns:a16="http://schemas.microsoft.com/office/drawing/2014/main" id="{4066AE8A-70FD-496A-B758-70564760FAE9}"/>
              </a:ext>
            </a:extLst>
          </p:cNvPr>
          <p:cNvSpPr/>
          <p:nvPr/>
        </p:nvSpPr>
        <p:spPr>
          <a:xfrm>
            <a:off x="1374844" y="875395"/>
            <a:ext cx="9972356" cy="369332"/>
          </a:xfrm>
          <a:prstGeom prst="rect">
            <a:avLst/>
          </a:prstGeom>
          <a:solidFill>
            <a:schemeClr val="accent6">
              <a:lumMod val="60000"/>
              <a:lumOff val="40000"/>
            </a:schemeClr>
          </a:solidFill>
        </p:spPr>
        <p:txBody>
          <a:bodyPr wrap="square">
            <a:spAutoFit/>
          </a:bodyPr>
          <a:lstStyle/>
          <a:p>
            <a:r>
              <a:rPr lang="ja-JP" altLang="en-US" dirty="0"/>
              <a:t>プログラムリスト</a:t>
            </a:r>
            <a:r>
              <a:rPr lang="en-US" altLang="ja-JP" dirty="0"/>
              <a:t>5.1</a:t>
            </a:r>
            <a:r>
              <a:rPr lang="ja-JP" altLang="en-US" dirty="0"/>
              <a:t>　タッチセンサーによりステータスライトを点灯させる </a:t>
            </a:r>
            <a:r>
              <a:rPr lang="en-US" altLang="ja-JP" dirty="0"/>
              <a:t>Python </a:t>
            </a:r>
            <a:r>
              <a:rPr lang="ja-JP" altLang="en-US" dirty="0"/>
              <a:t>プログラム</a:t>
            </a:r>
          </a:p>
        </p:txBody>
      </p:sp>
    </p:spTree>
    <p:extLst>
      <p:ext uri="{BB962C8B-B14F-4D97-AF65-F5344CB8AC3E}">
        <p14:creationId xmlns:p14="http://schemas.microsoft.com/office/powerpoint/2010/main" val="116517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stretch>
            <a:fillRect/>
          </a:stretch>
        </p:blipFill>
        <p:spPr>
          <a:xfrm>
            <a:off x="2921297" y="1792900"/>
            <a:ext cx="5718028" cy="1372635"/>
          </a:xfrm>
          <a:prstGeom prst="rect">
            <a:avLst/>
          </a:prstGeom>
        </p:spPr>
      </p:pic>
      <p:sp>
        <p:nvSpPr>
          <p:cNvPr id="6" name="テキスト ボックス 5"/>
          <p:cNvSpPr txBox="1"/>
          <p:nvPr/>
        </p:nvSpPr>
        <p:spPr>
          <a:xfrm>
            <a:off x="3875169" y="1607540"/>
            <a:ext cx="415498" cy="369332"/>
          </a:xfrm>
          <a:prstGeom prst="rect">
            <a:avLst/>
          </a:prstGeom>
          <a:noFill/>
        </p:spPr>
        <p:txBody>
          <a:bodyPr wrap="none" rtlCol="0">
            <a:spAutoFit/>
          </a:bodyPr>
          <a:lstStyle/>
          <a:p>
            <a:r>
              <a:rPr kumimoji="1" lang="ja-JP" altLang="en-US" dirty="0"/>
              <a:t>①</a:t>
            </a:r>
          </a:p>
        </p:txBody>
      </p:sp>
      <p:sp>
        <p:nvSpPr>
          <p:cNvPr id="7" name="テキスト ボックス 6"/>
          <p:cNvSpPr txBox="1"/>
          <p:nvPr/>
        </p:nvSpPr>
        <p:spPr>
          <a:xfrm>
            <a:off x="5565793" y="1561279"/>
            <a:ext cx="415498" cy="369332"/>
          </a:xfrm>
          <a:prstGeom prst="rect">
            <a:avLst/>
          </a:prstGeom>
          <a:noFill/>
        </p:spPr>
        <p:txBody>
          <a:bodyPr wrap="none" rtlCol="0">
            <a:spAutoFit/>
          </a:bodyPr>
          <a:lstStyle/>
          <a:p>
            <a:r>
              <a:rPr kumimoji="1" lang="ja-JP" altLang="en-US" dirty="0"/>
              <a:t>②</a:t>
            </a:r>
          </a:p>
        </p:txBody>
      </p:sp>
      <p:sp>
        <p:nvSpPr>
          <p:cNvPr id="8" name="テキスト ボックス 7"/>
          <p:cNvSpPr txBox="1"/>
          <p:nvPr/>
        </p:nvSpPr>
        <p:spPr>
          <a:xfrm>
            <a:off x="7256417" y="1575274"/>
            <a:ext cx="415498" cy="369332"/>
          </a:xfrm>
          <a:prstGeom prst="rect">
            <a:avLst/>
          </a:prstGeom>
          <a:noFill/>
        </p:spPr>
        <p:txBody>
          <a:bodyPr wrap="none" rtlCol="0">
            <a:spAutoFit/>
          </a:bodyPr>
          <a:lstStyle/>
          <a:p>
            <a:r>
              <a:rPr kumimoji="1" lang="ja-JP" altLang="en-US" dirty="0"/>
              <a:t>③</a:t>
            </a:r>
          </a:p>
        </p:txBody>
      </p:sp>
      <p:cxnSp>
        <p:nvCxnSpPr>
          <p:cNvPr id="9" name="直線矢印コネクタ 8"/>
          <p:cNvCxnSpPr/>
          <p:nvPr/>
        </p:nvCxnSpPr>
        <p:spPr>
          <a:xfrm>
            <a:off x="5900426" y="2961628"/>
            <a:ext cx="0" cy="721567"/>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線矢印コネクタ 9"/>
          <p:cNvCxnSpPr/>
          <p:nvPr/>
        </p:nvCxnSpPr>
        <p:spPr>
          <a:xfrm>
            <a:off x="6413610" y="2870065"/>
            <a:ext cx="0" cy="390142"/>
          </a:xfrm>
          <a:prstGeom prst="straightConnector1">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5742059" y="3712817"/>
            <a:ext cx="2844048" cy="369332"/>
          </a:xfrm>
          <a:prstGeom prst="rect">
            <a:avLst/>
          </a:prstGeom>
          <a:noFill/>
        </p:spPr>
        <p:txBody>
          <a:bodyPr wrap="none" rtlCol="0">
            <a:spAutoFit/>
          </a:bodyPr>
          <a:lstStyle/>
          <a:p>
            <a:r>
              <a:rPr kumimoji="1" lang="ja-JP" altLang="en-US" dirty="0"/>
              <a:t>「タッチセンサ，比較，状態」</a:t>
            </a:r>
          </a:p>
        </p:txBody>
      </p:sp>
      <p:sp>
        <p:nvSpPr>
          <p:cNvPr id="12" name="テキスト ボックス 11"/>
          <p:cNvSpPr txBox="1"/>
          <p:nvPr/>
        </p:nvSpPr>
        <p:spPr>
          <a:xfrm>
            <a:off x="6261463" y="3254510"/>
            <a:ext cx="1048685" cy="369332"/>
          </a:xfrm>
          <a:prstGeom prst="rect">
            <a:avLst/>
          </a:prstGeom>
          <a:noFill/>
        </p:spPr>
        <p:txBody>
          <a:bodyPr wrap="none" rtlCol="0">
            <a:spAutoFit/>
          </a:bodyPr>
          <a:lstStyle/>
          <a:p>
            <a:r>
              <a:rPr kumimoji="1" lang="ja-JP" altLang="en-US" dirty="0"/>
              <a:t>「バンプ」</a:t>
            </a:r>
          </a:p>
        </p:txBody>
      </p:sp>
      <p:sp>
        <p:nvSpPr>
          <p:cNvPr id="2" name="タイトル 1">
            <a:extLst>
              <a:ext uri="{FF2B5EF4-FFF2-40B4-BE49-F238E27FC236}">
                <a16:creationId xmlns:a16="http://schemas.microsoft.com/office/drawing/2014/main" id="{9F2AD237-6C11-4CCB-95C9-04FA70DA6F8F}"/>
              </a:ext>
            </a:extLst>
          </p:cNvPr>
          <p:cNvSpPr>
            <a:spLocks noGrp="1"/>
          </p:cNvSpPr>
          <p:nvPr>
            <p:ph type="title" idx="4294967295"/>
          </p:nvPr>
        </p:nvSpPr>
        <p:spPr/>
        <p:txBody>
          <a:bodyPr/>
          <a:lstStyle/>
          <a:p>
            <a:r>
              <a:rPr kumimoji="1" lang="en-US" altLang="ja-JP" dirty="0"/>
              <a:t>EV3-SW</a:t>
            </a:r>
            <a:r>
              <a:rPr kumimoji="1" lang="ja-JP" altLang="en-US" dirty="0"/>
              <a:t>のプログラム</a:t>
            </a:r>
          </a:p>
        </p:txBody>
      </p:sp>
      <p:sp>
        <p:nvSpPr>
          <p:cNvPr id="3" name="正方形/長方形 2">
            <a:extLst>
              <a:ext uri="{FF2B5EF4-FFF2-40B4-BE49-F238E27FC236}">
                <a16:creationId xmlns:a16="http://schemas.microsoft.com/office/drawing/2014/main" id="{60B3E68D-C3F5-493B-8384-B69E205C86C2}"/>
              </a:ext>
            </a:extLst>
          </p:cNvPr>
          <p:cNvSpPr/>
          <p:nvPr/>
        </p:nvSpPr>
        <p:spPr>
          <a:xfrm>
            <a:off x="2612045" y="4523462"/>
            <a:ext cx="7561555" cy="369332"/>
          </a:xfrm>
          <a:prstGeom prst="rect">
            <a:avLst/>
          </a:prstGeom>
        </p:spPr>
        <p:txBody>
          <a:bodyPr wrap="square">
            <a:spAutoFit/>
          </a:bodyPr>
          <a:lstStyle/>
          <a:p>
            <a:r>
              <a:rPr lang="ja-JP" altLang="en-US" dirty="0"/>
              <a:t>図</a:t>
            </a:r>
            <a:r>
              <a:rPr lang="en-US" altLang="ja-JP" dirty="0"/>
              <a:t>5.5</a:t>
            </a:r>
            <a:r>
              <a:rPr lang="ja-JP" altLang="en-US" dirty="0"/>
              <a:t>　前進するロボットをタッチセンサーにより停止するプログラム</a:t>
            </a:r>
          </a:p>
        </p:txBody>
      </p:sp>
    </p:spTree>
    <p:extLst>
      <p:ext uri="{BB962C8B-B14F-4D97-AF65-F5344CB8AC3E}">
        <p14:creationId xmlns:p14="http://schemas.microsoft.com/office/powerpoint/2010/main" val="4001456714"/>
      </p:ext>
    </p:extLst>
  </p:cSld>
  <p:clrMapOvr>
    <a:masterClrMapping/>
  </p:clrMapOvr>
</p:sld>
</file>

<file path=ppt/theme/theme1.xml><?xml version="1.0" encoding="utf-8"?>
<a:theme xmlns:a="http://schemas.openxmlformats.org/drawingml/2006/main" name="ueda_lectur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9" id="{D26727BD-8653-C345-9F14-83533E8A5A4E}" vid="{CB7F83BA-B170-9140-AAEE-10F1BEAE761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LEGO+Python</Template>
  <TotalTime>1320</TotalTime>
  <Words>4012</Words>
  <Application>Microsoft Office PowerPoint</Application>
  <PresentationFormat>ワイド画面</PresentationFormat>
  <Paragraphs>532</Paragraphs>
  <Slides>73</Slides>
  <Notes>9</Notes>
  <HiddenSlides>10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73</vt:i4>
      </vt:variant>
    </vt:vector>
  </HeadingPairs>
  <TitlesOfParts>
    <vt:vector size="78" baseType="lpstr">
      <vt:lpstr>メイリオ</vt:lpstr>
      <vt:lpstr>游ゴシック</vt:lpstr>
      <vt:lpstr>Arial</vt:lpstr>
      <vt:lpstr>Calibri</vt:lpstr>
      <vt:lpstr>ueda_lecture</vt:lpstr>
      <vt:lpstr>5章　センサーの使い方</vt:lpstr>
      <vt:lpstr>EV3-SWのプログラム</vt:lpstr>
      <vt:lpstr>PowerPoint プレゼンテーション</vt:lpstr>
      <vt:lpstr>EV3-Classroomのタッチセンサのブロック</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EV3-Classroomのカラーセンサのブロック</vt:lpstr>
      <vt:lpstr>EV3-Classroomのカラーセンサのブロック</vt:lpstr>
      <vt:lpstr>EV3-Classroomのカラーセンサのブロック</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EV3-Classroomのプログラム</vt:lpstr>
      <vt:lpstr>PowerPoint プレゼンテーション</vt:lpstr>
      <vt:lpstr>MicroPython ver.1のプログラム</vt:lpstr>
      <vt:lpstr>MicroPython ver.2のプログラム</vt:lpstr>
      <vt:lpstr>EV3-SWのブログラム</vt:lpstr>
      <vt:lpstr>PowerPoint プレゼンテーション</vt:lpstr>
      <vt:lpstr>EV3-Classroomのジャイロセンサのブロック</vt:lpstr>
      <vt:lpstr>EV3-Classroomのプログラム</vt:lpstr>
      <vt:lpstr>PowerPoint プレゼンテーション</vt:lpstr>
      <vt:lpstr>MicroPython ver.2のプログラム</vt:lpstr>
      <vt:lpstr>MicroPython ver.2のプログラム</vt:lpstr>
      <vt:lpstr>EV3-SWのプログラム</vt:lpstr>
      <vt:lpstr>PowerPoint プレゼンテーション</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EV3-Classroomの超音波センサのブロック</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EV3-Classroomのモーター回転センサのブロック</vt:lpstr>
      <vt:lpstr>EV3-Classroomのプログラム</vt:lpstr>
      <vt:lpstr>PowerPoint プレゼンテーション</vt:lpstr>
      <vt:lpstr>MicroPython ver.1のプログラム</vt:lpstr>
      <vt:lpstr>MicroPython ver.2のプログラム</vt:lpstr>
      <vt:lpstr>EV3-SWのプログラム</vt:lpstr>
      <vt:lpstr>PowerPoint プレゼンテーション</vt:lpstr>
      <vt:lpstr>EV3-Classroomのプログラム</vt:lpstr>
      <vt:lpstr>PowerPoint プレゼンテーション</vt:lpstr>
      <vt:lpstr>MicroPython ver.1のプログラム</vt:lpstr>
      <vt:lpstr>MicroPython ver.2のプログラム</vt:lpstr>
      <vt:lpstr>EV3-Classroomのボタンセンサのブロック</vt:lpstr>
      <vt:lpstr>EV3-Classroomのプログラム</vt:lpstr>
      <vt:lpstr>EV3-Classroomのプログラム</vt:lpstr>
      <vt:lpstr>EV3-Classroomのタイマーセンサのブロック</vt:lpstr>
      <vt:lpstr>EV3-Classroomのプログラム</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正直 小枝</dc:creator>
  <cp:lastModifiedBy>Takayuki Nakamura</cp:lastModifiedBy>
  <cp:revision>131</cp:revision>
  <dcterms:created xsi:type="dcterms:W3CDTF">2020-11-18T06:10:47Z</dcterms:created>
  <dcterms:modified xsi:type="dcterms:W3CDTF">2021-05-06T09:25:10Z</dcterms:modified>
</cp:coreProperties>
</file>